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5"/>
  </p:notesMasterIdLst>
  <p:sldIdLst>
    <p:sldId id="257" r:id="rId6"/>
    <p:sldId id="2147479530" r:id="rId7"/>
    <p:sldId id="2147479497" r:id="rId8"/>
    <p:sldId id="2147479599" r:id="rId9"/>
    <p:sldId id="2147479625" r:id="rId10"/>
    <p:sldId id="2147479610" r:id="rId11"/>
    <p:sldId id="2147479615" r:id="rId12"/>
    <p:sldId id="2147479622" r:id="rId13"/>
    <p:sldId id="2147479611" r:id="rId14"/>
    <p:sldId id="2147479613" r:id="rId15"/>
    <p:sldId id="2147479616" r:id="rId16"/>
    <p:sldId id="2147479618" r:id="rId17"/>
    <p:sldId id="2147479612" r:id="rId18"/>
    <p:sldId id="2147479619" r:id="rId19"/>
    <p:sldId id="2147479620" r:id="rId20"/>
    <p:sldId id="2147479607" r:id="rId21"/>
    <p:sldId id="2147479603" r:id="rId22"/>
    <p:sldId id="2147479604" r:id="rId23"/>
    <p:sldId id="2147479598" r:id="rId24"/>
    <p:sldId id="2147479628" r:id="rId25"/>
    <p:sldId id="2147479626" r:id="rId26"/>
    <p:sldId id="2147479627" r:id="rId27"/>
    <p:sldId id="2147479498" r:id="rId28"/>
    <p:sldId id="2147479595" r:id="rId29"/>
    <p:sldId id="282" r:id="rId30"/>
    <p:sldId id="285" r:id="rId31"/>
    <p:sldId id="272" r:id="rId32"/>
    <p:sldId id="2147479590" r:id="rId33"/>
    <p:sldId id="214747962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0B10"/>
    <a:srgbClr val="5DA7E7"/>
    <a:srgbClr val="71D9FF"/>
    <a:srgbClr val="AC6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06" autoAdjust="0"/>
    <p:restoredTop sz="77462"/>
  </p:normalViewPr>
  <p:slideViewPr>
    <p:cSldViewPr snapToGrid="0">
      <p:cViewPr varScale="1">
        <p:scale>
          <a:sx n="94" d="100"/>
          <a:sy n="94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77098C-71D7-47B3-AD44-87B71ED93B2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AD58CE-0835-437C-9A8F-A666EF5A0C6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>
              <a:solidFill>
                <a:schemeClr val="bg1"/>
              </a:solidFill>
            </a:rPr>
            <a:t>Open-source JavaScript library for working with LLMs</a:t>
          </a:r>
          <a:endParaRPr lang="en-US" dirty="0">
            <a:solidFill>
              <a:schemeClr val="bg1"/>
            </a:solidFill>
          </a:endParaRPr>
        </a:p>
      </dgm:t>
    </dgm:pt>
    <dgm:pt modelId="{F90DCB5E-5546-4C72-95AB-8CCFBC1C55C1}" type="parTrans" cxnId="{F7929259-D538-4EEC-8F6F-C2FF314EA55A}">
      <dgm:prSet/>
      <dgm:spPr/>
      <dgm:t>
        <a:bodyPr/>
        <a:lstStyle/>
        <a:p>
          <a:endParaRPr lang="en-US"/>
        </a:p>
      </dgm:t>
    </dgm:pt>
    <dgm:pt modelId="{94951E1E-BF8D-41BE-8380-216ED6E71D53}" type="sibTrans" cxnId="{F7929259-D538-4EEC-8F6F-C2FF314EA55A}">
      <dgm:prSet/>
      <dgm:spPr/>
      <dgm:t>
        <a:bodyPr/>
        <a:lstStyle/>
        <a:p>
          <a:endParaRPr lang="en-US"/>
        </a:p>
      </dgm:t>
    </dgm:pt>
    <dgm:pt modelId="{E6ACD044-07B7-4D59-916A-693BA06D99C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>
              <a:solidFill>
                <a:schemeClr val="bg1"/>
              </a:solidFill>
            </a:rPr>
            <a:t>Provides high-level abstractions</a:t>
          </a:r>
          <a:endParaRPr lang="en-US" dirty="0">
            <a:solidFill>
              <a:schemeClr val="bg1"/>
            </a:solidFill>
          </a:endParaRPr>
        </a:p>
      </dgm:t>
    </dgm:pt>
    <dgm:pt modelId="{665C2D74-C18D-4ABB-A8D8-CE8260FF0F2E}" type="parTrans" cxnId="{A261BD8D-9889-4DB5-9AEB-03C06D809B36}">
      <dgm:prSet/>
      <dgm:spPr/>
      <dgm:t>
        <a:bodyPr/>
        <a:lstStyle/>
        <a:p>
          <a:endParaRPr lang="en-US"/>
        </a:p>
      </dgm:t>
    </dgm:pt>
    <dgm:pt modelId="{951C0066-47C9-4BE4-80CF-038349BF9E8F}" type="sibTrans" cxnId="{A261BD8D-9889-4DB5-9AEB-03C06D809B36}">
      <dgm:prSet/>
      <dgm:spPr/>
      <dgm:t>
        <a:bodyPr/>
        <a:lstStyle/>
        <a:p>
          <a:endParaRPr lang="en-US"/>
        </a:p>
      </dgm:t>
    </dgm:pt>
    <dgm:pt modelId="{7534340B-1821-4949-8686-3C27EC23EC8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>
              <a:solidFill>
                <a:schemeClr val="bg1"/>
              </a:solidFill>
            </a:rPr>
            <a:t>models, vector databases, agents…</a:t>
          </a:r>
          <a:endParaRPr lang="en-US" dirty="0">
            <a:solidFill>
              <a:schemeClr val="bg1"/>
            </a:solidFill>
          </a:endParaRPr>
        </a:p>
      </dgm:t>
    </dgm:pt>
    <dgm:pt modelId="{CCE352CA-8591-499C-A9F9-9F9D5B0B9D48}" type="parTrans" cxnId="{05EB0C98-458B-44AB-AB42-F605D0800361}">
      <dgm:prSet/>
      <dgm:spPr/>
      <dgm:t>
        <a:bodyPr/>
        <a:lstStyle/>
        <a:p>
          <a:endParaRPr lang="en-US"/>
        </a:p>
      </dgm:t>
    </dgm:pt>
    <dgm:pt modelId="{2CB16840-C312-4FAF-A113-9726B503C062}" type="sibTrans" cxnId="{05EB0C98-458B-44AB-AB42-F605D0800361}">
      <dgm:prSet/>
      <dgm:spPr/>
      <dgm:t>
        <a:bodyPr/>
        <a:lstStyle/>
        <a:p>
          <a:endParaRPr lang="en-US"/>
        </a:p>
      </dgm:t>
    </dgm:pt>
    <dgm:pt modelId="{5A1C042A-F3A2-44EF-B6D0-608889DCE50C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>
              <a:solidFill>
                <a:schemeClr val="bg1"/>
              </a:solidFill>
            </a:rPr>
            <a:t>Bridge between local and cloud-based components</a:t>
          </a:r>
          <a:endParaRPr lang="en-US" dirty="0">
            <a:solidFill>
              <a:schemeClr val="bg1"/>
            </a:solidFill>
          </a:endParaRPr>
        </a:p>
      </dgm:t>
    </dgm:pt>
    <dgm:pt modelId="{1A95ECD9-76AB-4D63-B285-67BF4DAC3A5E}" type="parTrans" cxnId="{83B00EE4-AD22-4A42-A7FF-821B739832F5}">
      <dgm:prSet/>
      <dgm:spPr/>
      <dgm:t>
        <a:bodyPr/>
        <a:lstStyle/>
        <a:p>
          <a:endParaRPr lang="en-US"/>
        </a:p>
      </dgm:t>
    </dgm:pt>
    <dgm:pt modelId="{12577D64-1DBD-4FD8-991E-3FAF9FBE16C0}" type="sibTrans" cxnId="{83B00EE4-AD22-4A42-A7FF-821B739832F5}">
      <dgm:prSet/>
      <dgm:spPr/>
      <dgm:t>
        <a:bodyPr/>
        <a:lstStyle/>
        <a:p>
          <a:endParaRPr lang="en-US"/>
        </a:p>
      </dgm:t>
    </dgm:pt>
    <dgm:pt modelId="{1F5F721E-1DFD-4360-A670-0C0F3F225B7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aseline="0" dirty="0">
              <a:solidFill>
                <a:schemeClr val="bg1"/>
              </a:solidFill>
            </a:rPr>
            <a:t>Allows complex compositions of models and data</a:t>
          </a:r>
          <a:endParaRPr lang="en-US" dirty="0">
            <a:solidFill>
              <a:schemeClr val="bg1"/>
            </a:solidFill>
          </a:endParaRPr>
        </a:p>
      </dgm:t>
    </dgm:pt>
    <dgm:pt modelId="{253CC8EB-FA3A-4F1A-9704-DDE3EF9BB2BB}" type="parTrans" cxnId="{E8097C79-F17E-4A8F-8218-DA7015045199}">
      <dgm:prSet/>
      <dgm:spPr/>
      <dgm:t>
        <a:bodyPr/>
        <a:lstStyle/>
        <a:p>
          <a:endParaRPr lang="en-US"/>
        </a:p>
      </dgm:t>
    </dgm:pt>
    <dgm:pt modelId="{2488FD51-0860-4538-A816-09A1FEC55913}" type="sibTrans" cxnId="{E8097C79-F17E-4A8F-8218-DA7015045199}">
      <dgm:prSet/>
      <dgm:spPr/>
      <dgm:t>
        <a:bodyPr/>
        <a:lstStyle/>
        <a:p>
          <a:endParaRPr lang="en-US"/>
        </a:p>
      </dgm:t>
    </dgm:pt>
    <dgm:pt modelId="{1CC66F51-863C-4079-951B-61EB88B15903}" type="pres">
      <dgm:prSet presAssocID="{0977098C-71D7-47B3-AD44-87B71ED93B27}" presName="root" presStyleCnt="0">
        <dgm:presLayoutVars>
          <dgm:dir/>
          <dgm:resizeHandles val="exact"/>
        </dgm:presLayoutVars>
      </dgm:prSet>
      <dgm:spPr/>
    </dgm:pt>
    <dgm:pt modelId="{F0C35188-F0B3-4CAF-B3EE-6E76D9204BAB}" type="pres">
      <dgm:prSet presAssocID="{49AD58CE-0835-437C-9A8F-A666EF5A0C63}" presName="compNode" presStyleCnt="0"/>
      <dgm:spPr/>
    </dgm:pt>
    <dgm:pt modelId="{E50DFF7E-7647-4E38-9FFF-B50E4FC74B3F}" type="pres">
      <dgm:prSet presAssocID="{49AD58CE-0835-437C-9A8F-A666EF5A0C63}" presName="bgRect" presStyleLbl="bgShp" presStyleIdx="0" presStyleCnt="4"/>
      <dgm:spPr/>
    </dgm:pt>
    <dgm:pt modelId="{5F864EA6-E9B4-4E09-9EC2-F9DD0C1180A8}" type="pres">
      <dgm:prSet presAssocID="{49AD58CE-0835-437C-9A8F-A666EF5A0C6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1E5BDB3B-1258-47F7-B952-A7B7E4EB27E7}" type="pres">
      <dgm:prSet presAssocID="{49AD58CE-0835-437C-9A8F-A666EF5A0C63}" presName="spaceRect" presStyleCnt="0"/>
      <dgm:spPr/>
    </dgm:pt>
    <dgm:pt modelId="{D319A87E-FC2D-4C19-B034-9EC902A1FC73}" type="pres">
      <dgm:prSet presAssocID="{49AD58CE-0835-437C-9A8F-A666EF5A0C63}" presName="parTx" presStyleLbl="revTx" presStyleIdx="0" presStyleCnt="5">
        <dgm:presLayoutVars>
          <dgm:chMax val="0"/>
          <dgm:chPref val="0"/>
        </dgm:presLayoutVars>
      </dgm:prSet>
      <dgm:spPr/>
    </dgm:pt>
    <dgm:pt modelId="{838325BA-31A5-4CE8-9A92-2A7AA395775C}" type="pres">
      <dgm:prSet presAssocID="{94951E1E-BF8D-41BE-8380-216ED6E71D53}" presName="sibTrans" presStyleCnt="0"/>
      <dgm:spPr/>
    </dgm:pt>
    <dgm:pt modelId="{C1890A6E-8708-4942-93E2-33A0F20DF844}" type="pres">
      <dgm:prSet presAssocID="{E6ACD044-07B7-4D59-916A-693BA06D99C6}" presName="compNode" presStyleCnt="0"/>
      <dgm:spPr/>
    </dgm:pt>
    <dgm:pt modelId="{1773C4E0-0CD6-467C-AAC0-BB12B9BB7AEA}" type="pres">
      <dgm:prSet presAssocID="{E6ACD044-07B7-4D59-916A-693BA06D99C6}" presName="bgRect" presStyleLbl="bgShp" presStyleIdx="1" presStyleCnt="4"/>
      <dgm:spPr/>
    </dgm:pt>
    <dgm:pt modelId="{AA7D9A9B-F441-4491-B663-5D4C64C2AA80}" type="pres">
      <dgm:prSet presAssocID="{E6ACD044-07B7-4D59-916A-693BA06D99C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CF12266-95E9-49F6-A5FF-6403BBC8AD22}" type="pres">
      <dgm:prSet presAssocID="{E6ACD044-07B7-4D59-916A-693BA06D99C6}" presName="spaceRect" presStyleCnt="0"/>
      <dgm:spPr/>
    </dgm:pt>
    <dgm:pt modelId="{6E76B921-E7B8-4D21-8170-4AC966817179}" type="pres">
      <dgm:prSet presAssocID="{E6ACD044-07B7-4D59-916A-693BA06D99C6}" presName="parTx" presStyleLbl="revTx" presStyleIdx="1" presStyleCnt="5">
        <dgm:presLayoutVars>
          <dgm:chMax val="0"/>
          <dgm:chPref val="0"/>
        </dgm:presLayoutVars>
      </dgm:prSet>
      <dgm:spPr/>
    </dgm:pt>
    <dgm:pt modelId="{0E3C94C1-E973-4056-A618-9BB22E5A4DFC}" type="pres">
      <dgm:prSet presAssocID="{E6ACD044-07B7-4D59-916A-693BA06D99C6}" presName="desTx" presStyleLbl="revTx" presStyleIdx="2" presStyleCnt="5">
        <dgm:presLayoutVars/>
      </dgm:prSet>
      <dgm:spPr/>
    </dgm:pt>
    <dgm:pt modelId="{3D63A916-1CA0-4BE8-AEAC-F5468FBB25C2}" type="pres">
      <dgm:prSet presAssocID="{951C0066-47C9-4BE4-80CF-038349BF9E8F}" presName="sibTrans" presStyleCnt="0"/>
      <dgm:spPr/>
    </dgm:pt>
    <dgm:pt modelId="{186CE5FE-C674-4F31-A8E2-194649757579}" type="pres">
      <dgm:prSet presAssocID="{5A1C042A-F3A2-44EF-B6D0-608889DCE50C}" presName="compNode" presStyleCnt="0"/>
      <dgm:spPr/>
    </dgm:pt>
    <dgm:pt modelId="{02756EB7-53D4-4E10-9219-BFFF6F1341C4}" type="pres">
      <dgm:prSet presAssocID="{5A1C042A-F3A2-44EF-B6D0-608889DCE50C}" presName="bgRect" presStyleLbl="bgShp" presStyleIdx="2" presStyleCnt="4"/>
      <dgm:spPr/>
    </dgm:pt>
    <dgm:pt modelId="{2C8156CF-D095-4695-BC35-91AF80DDDE94}" type="pres">
      <dgm:prSet presAssocID="{5A1C042A-F3A2-44EF-B6D0-608889DCE50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DE0D3F24-1354-4784-95DA-8C86F98A0E2C}" type="pres">
      <dgm:prSet presAssocID="{5A1C042A-F3A2-44EF-B6D0-608889DCE50C}" presName="spaceRect" presStyleCnt="0"/>
      <dgm:spPr/>
    </dgm:pt>
    <dgm:pt modelId="{43D50BB2-1D68-4F9D-A4E3-00DC17384FA2}" type="pres">
      <dgm:prSet presAssocID="{5A1C042A-F3A2-44EF-B6D0-608889DCE50C}" presName="parTx" presStyleLbl="revTx" presStyleIdx="3" presStyleCnt="5">
        <dgm:presLayoutVars>
          <dgm:chMax val="0"/>
          <dgm:chPref val="0"/>
        </dgm:presLayoutVars>
      </dgm:prSet>
      <dgm:spPr/>
    </dgm:pt>
    <dgm:pt modelId="{5A732D44-60A2-42A5-8F39-17045E2030E5}" type="pres">
      <dgm:prSet presAssocID="{12577D64-1DBD-4FD8-991E-3FAF9FBE16C0}" presName="sibTrans" presStyleCnt="0"/>
      <dgm:spPr/>
    </dgm:pt>
    <dgm:pt modelId="{657E7EC6-8E61-47BF-8B06-40DB21B8BE01}" type="pres">
      <dgm:prSet presAssocID="{1F5F721E-1DFD-4360-A670-0C0F3F225B79}" presName="compNode" presStyleCnt="0"/>
      <dgm:spPr/>
    </dgm:pt>
    <dgm:pt modelId="{C344628B-8570-4D0A-B074-F7CCF80DD209}" type="pres">
      <dgm:prSet presAssocID="{1F5F721E-1DFD-4360-A670-0C0F3F225B79}" presName="bgRect" presStyleLbl="bgShp" presStyleIdx="3" presStyleCnt="4"/>
      <dgm:spPr/>
    </dgm:pt>
    <dgm:pt modelId="{F919F8AF-7177-4528-80E2-9AF0F36FBA05}" type="pres">
      <dgm:prSet presAssocID="{1F5F721E-1DFD-4360-A670-0C0F3F225B7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4B40C66-416A-41BF-8667-A0FE14FDE619}" type="pres">
      <dgm:prSet presAssocID="{1F5F721E-1DFD-4360-A670-0C0F3F225B79}" presName="spaceRect" presStyleCnt="0"/>
      <dgm:spPr/>
    </dgm:pt>
    <dgm:pt modelId="{43EEDDEE-BDE2-4BCE-B380-DADA3CA8A591}" type="pres">
      <dgm:prSet presAssocID="{1F5F721E-1DFD-4360-A670-0C0F3F225B7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B2583551-923B-4191-A745-480C7A47D293}" type="presOf" srcId="{49AD58CE-0835-437C-9A8F-A666EF5A0C63}" destId="{D319A87E-FC2D-4C19-B034-9EC902A1FC73}" srcOrd="0" destOrd="0" presId="urn:microsoft.com/office/officeart/2018/2/layout/IconVerticalSolidList"/>
    <dgm:cxn modelId="{F7929259-D538-4EEC-8F6F-C2FF314EA55A}" srcId="{0977098C-71D7-47B3-AD44-87B71ED93B27}" destId="{49AD58CE-0835-437C-9A8F-A666EF5A0C63}" srcOrd="0" destOrd="0" parTransId="{F90DCB5E-5546-4C72-95AB-8CCFBC1C55C1}" sibTransId="{94951E1E-BF8D-41BE-8380-216ED6E71D53}"/>
    <dgm:cxn modelId="{E8097C79-F17E-4A8F-8218-DA7015045199}" srcId="{0977098C-71D7-47B3-AD44-87B71ED93B27}" destId="{1F5F721E-1DFD-4360-A670-0C0F3F225B79}" srcOrd="3" destOrd="0" parTransId="{253CC8EB-FA3A-4F1A-9704-DDE3EF9BB2BB}" sibTransId="{2488FD51-0860-4538-A816-09A1FEC55913}"/>
    <dgm:cxn modelId="{C8C9B288-CC40-455C-9B3E-F0BCCA34089A}" type="presOf" srcId="{1F5F721E-1DFD-4360-A670-0C0F3F225B79}" destId="{43EEDDEE-BDE2-4BCE-B380-DADA3CA8A591}" srcOrd="0" destOrd="0" presId="urn:microsoft.com/office/officeart/2018/2/layout/IconVerticalSolidList"/>
    <dgm:cxn modelId="{A261BD8D-9889-4DB5-9AEB-03C06D809B36}" srcId="{0977098C-71D7-47B3-AD44-87B71ED93B27}" destId="{E6ACD044-07B7-4D59-916A-693BA06D99C6}" srcOrd="1" destOrd="0" parTransId="{665C2D74-C18D-4ABB-A8D8-CE8260FF0F2E}" sibTransId="{951C0066-47C9-4BE4-80CF-038349BF9E8F}"/>
    <dgm:cxn modelId="{05EB0C98-458B-44AB-AB42-F605D0800361}" srcId="{E6ACD044-07B7-4D59-916A-693BA06D99C6}" destId="{7534340B-1821-4949-8686-3C27EC23EC88}" srcOrd="0" destOrd="0" parTransId="{CCE352CA-8591-499C-A9F9-9F9D5B0B9D48}" sibTransId="{2CB16840-C312-4FAF-A113-9726B503C062}"/>
    <dgm:cxn modelId="{1463859F-FE66-4558-B296-C803EADE8BB0}" type="presOf" srcId="{5A1C042A-F3A2-44EF-B6D0-608889DCE50C}" destId="{43D50BB2-1D68-4F9D-A4E3-00DC17384FA2}" srcOrd="0" destOrd="0" presId="urn:microsoft.com/office/officeart/2018/2/layout/IconVerticalSolidList"/>
    <dgm:cxn modelId="{A52957B3-3EA9-4EBB-97D8-8DB4C9F79C97}" type="presOf" srcId="{7534340B-1821-4949-8686-3C27EC23EC88}" destId="{0E3C94C1-E973-4056-A618-9BB22E5A4DFC}" srcOrd="0" destOrd="0" presId="urn:microsoft.com/office/officeart/2018/2/layout/IconVerticalSolidList"/>
    <dgm:cxn modelId="{83B00EE4-AD22-4A42-A7FF-821B739832F5}" srcId="{0977098C-71D7-47B3-AD44-87B71ED93B27}" destId="{5A1C042A-F3A2-44EF-B6D0-608889DCE50C}" srcOrd="2" destOrd="0" parTransId="{1A95ECD9-76AB-4D63-B285-67BF4DAC3A5E}" sibTransId="{12577D64-1DBD-4FD8-991E-3FAF9FBE16C0}"/>
    <dgm:cxn modelId="{C4FCD4E6-BD9E-48DB-BA8E-1E17A2F908E5}" type="presOf" srcId="{E6ACD044-07B7-4D59-916A-693BA06D99C6}" destId="{6E76B921-E7B8-4D21-8170-4AC966817179}" srcOrd="0" destOrd="0" presId="urn:microsoft.com/office/officeart/2018/2/layout/IconVerticalSolidList"/>
    <dgm:cxn modelId="{3A7D02ED-6424-42CA-9322-B9B118AD0DBD}" type="presOf" srcId="{0977098C-71D7-47B3-AD44-87B71ED93B27}" destId="{1CC66F51-863C-4079-951B-61EB88B15903}" srcOrd="0" destOrd="0" presId="urn:microsoft.com/office/officeart/2018/2/layout/IconVerticalSolidList"/>
    <dgm:cxn modelId="{D355EA24-CE49-4DFD-A2EB-E49AECEE483A}" type="presParOf" srcId="{1CC66F51-863C-4079-951B-61EB88B15903}" destId="{F0C35188-F0B3-4CAF-B3EE-6E76D9204BAB}" srcOrd="0" destOrd="0" presId="urn:microsoft.com/office/officeart/2018/2/layout/IconVerticalSolidList"/>
    <dgm:cxn modelId="{CE63EBDF-9673-4C2C-94B7-DBB156C31A92}" type="presParOf" srcId="{F0C35188-F0B3-4CAF-B3EE-6E76D9204BAB}" destId="{E50DFF7E-7647-4E38-9FFF-B50E4FC74B3F}" srcOrd="0" destOrd="0" presId="urn:microsoft.com/office/officeart/2018/2/layout/IconVerticalSolidList"/>
    <dgm:cxn modelId="{44F49419-06CB-4672-B391-89349DE5E87E}" type="presParOf" srcId="{F0C35188-F0B3-4CAF-B3EE-6E76D9204BAB}" destId="{5F864EA6-E9B4-4E09-9EC2-F9DD0C1180A8}" srcOrd="1" destOrd="0" presId="urn:microsoft.com/office/officeart/2018/2/layout/IconVerticalSolidList"/>
    <dgm:cxn modelId="{0D463B7C-654E-42AD-88F3-1CFC09A19838}" type="presParOf" srcId="{F0C35188-F0B3-4CAF-B3EE-6E76D9204BAB}" destId="{1E5BDB3B-1258-47F7-B952-A7B7E4EB27E7}" srcOrd="2" destOrd="0" presId="urn:microsoft.com/office/officeart/2018/2/layout/IconVerticalSolidList"/>
    <dgm:cxn modelId="{31135545-2AE3-4DF7-9748-9449471C5415}" type="presParOf" srcId="{F0C35188-F0B3-4CAF-B3EE-6E76D9204BAB}" destId="{D319A87E-FC2D-4C19-B034-9EC902A1FC73}" srcOrd="3" destOrd="0" presId="urn:microsoft.com/office/officeart/2018/2/layout/IconVerticalSolidList"/>
    <dgm:cxn modelId="{590C4112-D5AB-4B69-9186-FC366495D771}" type="presParOf" srcId="{1CC66F51-863C-4079-951B-61EB88B15903}" destId="{838325BA-31A5-4CE8-9A92-2A7AA395775C}" srcOrd="1" destOrd="0" presId="urn:microsoft.com/office/officeart/2018/2/layout/IconVerticalSolidList"/>
    <dgm:cxn modelId="{EAB5C0DA-111C-41DB-8942-495E200008F8}" type="presParOf" srcId="{1CC66F51-863C-4079-951B-61EB88B15903}" destId="{C1890A6E-8708-4942-93E2-33A0F20DF844}" srcOrd="2" destOrd="0" presId="urn:microsoft.com/office/officeart/2018/2/layout/IconVerticalSolidList"/>
    <dgm:cxn modelId="{5429835D-4CA5-4356-ABF8-6B73859B6487}" type="presParOf" srcId="{C1890A6E-8708-4942-93E2-33A0F20DF844}" destId="{1773C4E0-0CD6-467C-AAC0-BB12B9BB7AEA}" srcOrd="0" destOrd="0" presId="urn:microsoft.com/office/officeart/2018/2/layout/IconVerticalSolidList"/>
    <dgm:cxn modelId="{EE5EAC29-F14D-4F9C-BF46-4B0C6B5DB642}" type="presParOf" srcId="{C1890A6E-8708-4942-93E2-33A0F20DF844}" destId="{AA7D9A9B-F441-4491-B663-5D4C64C2AA80}" srcOrd="1" destOrd="0" presId="urn:microsoft.com/office/officeart/2018/2/layout/IconVerticalSolidList"/>
    <dgm:cxn modelId="{C9D6CA1C-74E1-4948-94EE-7FB03B1EFD79}" type="presParOf" srcId="{C1890A6E-8708-4942-93E2-33A0F20DF844}" destId="{CCF12266-95E9-49F6-A5FF-6403BBC8AD22}" srcOrd="2" destOrd="0" presId="urn:microsoft.com/office/officeart/2018/2/layout/IconVerticalSolidList"/>
    <dgm:cxn modelId="{46CD040F-09CE-431A-8D93-831F21F7AFBE}" type="presParOf" srcId="{C1890A6E-8708-4942-93E2-33A0F20DF844}" destId="{6E76B921-E7B8-4D21-8170-4AC966817179}" srcOrd="3" destOrd="0" presId="urn:microsoft.com/office/officeart/2018/2/layout/IconVerticalSolidList"/>
    <dgm:cxn modelId="{9A275F66-BF48-4636-A111-BAAB99FAA6E3}" type="presParOf" srcId="{C1890A6E-8708-4942-93E2-33A0F20DF844}" destId="{0E3C94C1-E973-4056-A618-9BB22E5A4DFC}" srcOrd="4" destOrd="0" presId="urn:microsoft.com/office/officeart/2018/2/layout/IconVerticalSolidList"/>
    <dgm:cxn modelId="{C80DFCEB-4A37-47E9-AB4A-F8A692DAD9EE}" type="presParOf" srcId="{1CC66F51-863C-4079-951B-61EB88B15903}" destId="{3D63A916-1CA0-4BE8-AEAC-F5468FBB25C2}" srcOrd="3" destOrd="0" presId="urn:microsoft.com/office/officeart/2018/2/layout/IconVerticalSolidList"/>
    <dgm:cxn modelId="{630E7401-37E9-4DC2-BE57-093F56A2DE5F}" type="presParOf" srcId="{1CC66F51-863C-4079-951B-61EB88B15903}" destId="{186CE5FE-C674-4F31-A8E2-194649757579}" srcOrd="4" destOrd="0" presId="urn:microsoft.com/office/officeart/2018/2/layout/IconVerticalSolidList"/>
    <dgm:cxn modelId="{2B184EDE-CA5B-4D03-9A73-28B53F233DDD}" type="presParOf" srcId="{186CE5FE-C674-4F31-A8E2-194649757579}" destId="{02756EB7-53D4-4E10-9219-BFFF6F1341C4}" srcOrd="0" destOrd="0" presId="urn:microsoft.com/office/officeart/2018/2/layout/IconVerticalSolidList"/>
    <dgm:cxn modelId="{880C74AE-6BB2-45ED-B9C9-2503457BC793}" type="presParOf" srcId="{186CE5FE-C674-4F31-A8E2-194649757579}" destId="{2C8156CF-D095-4695-BC35-91AF80DDDE94}" srcOrd="1" destOrd="0" presId="urn:microsoft.com/office/officeart/2018/2/layout/IconVerticalSolidList"/>
    <dgm:cxn modelId="{C0AE1190-0038-47B0-AEB6-CD574C2D38ED}" type="presParOf" srcId="{186CE5FE-C674-4F31-A8E2-194649757579}" destId="{DE0D3F24-1354-4784-95DA-8C86F98A0E2C}" srcOrd="2" destOrd="0" presId="urn:microsoft.com/office/officeart/2018/2/layout/IconVerticalSolidList"/>
    <dgm:cxn modelId="{77EDB89D-7875-4B5E-9C72-31134212E50D}" type="presParOf" srcId="{186CE5FE-C674-4F31-A8E2-194649757579}" destId="{43D50BB2-1D68-4F9D-A4E3-00DC17384FA2}" srcOrd="3" destOrd="0" presId="urn:microsoft.com/office/officeart/2018/2/layout/IconVerticalSolidList"/>
    <dgm:cxn modelId="{C8D5B6A6-9C89-4A3D-BDF4-6217CE50382B}" type="presParOf" srcId="{1CC66F51-863C-4079-951B-61EB88B15903}" destId="{5A732D44-60A2-42A5-8F39-17045E2030E5}" srcOrd="5" destOrd="0" presId="urn:microsoft.com/office/officeart/2018/2/layout/IconVerticalSolidList"/>
    <dgm:cxn modelId="{DDCEF483-0FBE-416B-93B9-6AF65524CB3C}" type="presParOf" srcId="{1CC66F51-863C-4079-951B-61EB88B15903}" destId="{657E7EC6-8E61-47BF-8B06-40DB21B8BE01}" srcOrd="6" destOrd="0" presId="urn:microsoft.com/office/officeart/2018/2/layout/IconVerticalSolidList"/>
    <dgm:cxn modelId="{404C404D-7EF0-4791-A2FF-B8958628B955}" type="presParOf" srcId="{657E7EC6-8E61-47BF-8B06-40DB21B8BE01}" destId="{C344628B-8570-4D0A-B074-F7CCF80DD209}" srcOrd="0" destOrd="0" presId="urn:microsoft.com/office/officeart/2018/2/layout/IconVerticalSolidList"/>
    <dgm:cxn modelId="{D5CF6059-76D7-4621-A910-465784B090BE}" type="presParOf" srcId="{657E7EC6-8E61-47BF-8B06-40DB21B8BE01}" destId="{F919F8AF-7177-4528-80E2-9AF0F36FBA05}" srcOrd="1" destOrd="0" presId="urn:microsoft.com/office/officeart/2018/2/layout/IconVerticalSolidList"/>
    <dgm:cxn modelId="{35B10D0B-194E-4A82-823F-EA293634BDF9}" type="presParOf" srcId="{657E7EC6-8E61-47BF-8B06-40DB21B8BE01}" destId="{94B40C66-416A-41BF-8667-A0FE14FDE619}" srcOrd="2" destOrd="0" presId="urn:microsoft.com/office/officeart/2018/2/layout/IconVerticalSolidList"/>
    <dgm:cxn modelId="{D566736A-6567-4472-A143-A9956CFE344E}" type="presParOf" srcId="{657E7EC6-8E61-47BF-8B06-40DB21B8BE01}" destId="{43EEDDEE-BDE2-4BCE-B380-DADA3CA8A59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0DFF7E-7647-4E38-9FFF-B50E4FC74B3F}">
      <dsp:nvSpPr>
        <dsp:cNvPr id="0" name=""/>
        <dsp:cNvSpPr/>
      </dsp:nvSpPr>
      <dsp:spPr>
        <a:xfrm>
          <a:off x="0" y="2006"/>
          <a:ext cx="11018837" cy="10168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864EA6-E9B4-4E09-9EC2-F9DD0C1180A8}">
      <dsp:nvSpPr>
        <dsp:cNvPr id="0" name=""/>
        <dsp:cNvSpPr/>
      </dsp:nvSpPr>
      <dsp:spPr>
        <a:xfrm>
          <a:off x="307589" y="230792"/>
          <a:ext cx="559254" cy="55925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9A87E-FC2D-4C19-B034-9EC902A1FC73}">
      <dsp:nvSpPr>
        <dsp:cNvPr id="0" name=""/>
        <dsp:cNvSpPr/>
      </dsp:nvSpPr>
      <dsp:spPr>
        <a:xfrm>
          <a:off x="1174434" y="2006"/>
          <a:ext cx="9844403" cy="1016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4" tIns="107614" rIns="107614" bIns="1076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baseline="0" dirty="0">
              <a:solidFill>
                <a:schemeClr val="bg1"/>
              </a:solidFill>
            </a:rPr>
            <a:t>Open-source JavaScript library for working with LLMs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174434" y="2006"/>
        <a:ext cx="9844403" cy="1016826"/>
      </dsp:txXfrm>
    </dsp:sp>
    <dsp:sp modelId="{1773C4E0-0CD6-467C-AAC0-BB12B9BB7AEA}">
      <dsp:nvSpPr>
        <dsp:cNvPr id="0" name=""/>
        <dsp:cNvSpPr/>
      </dsp:nvSpPr>
      <dsp:spPr>
        <a:xfrm>
          <a:off x="0" y="1273039"/>
          <a:ext cx="11018837" cy="10168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7D9A9B-F441-4491-B663-5D4C64C2AA80}">
      <dsp:nvSpPr>
        <dsp:cNvPr id="0" name=""/>
        <dsp:cNvSpPr/>
      </dsp:nvSpPr>
      <dsp:spPr>
        <a:xfrm>
          <a:off x="307589" y="1501825"/>
          <a:ext cx="559254" cy="55925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6B921-E7B8-4D21-8170-4AC966817179}">
      <dsp:nvSpPr>
        <dsp:cNvPr id="0" name=""/>
        <dsp:cNvSpPr/>
      </dsp:nvSpPr>
      <dsp:spPr>
        <a:xfrm>
          <a:off x="1174434" y="1273039"/>
          <a:ext cx="4958477" cy="1016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4" tIns="107614" rIns="107614" bIns="1076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baseline="0">
              <a:solidFill>
                <a:schemeClr val="bg1"/>
              </a:solidFill>
            </a:rPr>
            <a:t>Provides high-level abstractions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174434" y="1273039"/>
        <a:ext cx="4958477" cy="1016826"/>
      </dsp:txXfrm>
    </dsp:sp>
    <dsp:sp modelId="{0E3C94C1-E973-4056-A618-9BB22E5A4DFC}">
      <dsp:nvSpPr>
        <dsp:cNvPr id="0" name=""/>
        <dsp:cNvSpPr/>
      </dsp:nvSpPr>
      <dsp:spPr>
        <a:xfrm>
          <a:off x="6132911" y="1273039"/>
          <a:ext cx="4885926" cy="1016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4" tIns="107614" rIns="107614" bIns="107614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baseline="0">
              <a:solidFill>
                <a:schemeClr val="bg1"/>
              </a:solidFill>
            </a:rPr>
            <a:t>models, vector databases, agents…</a:t>
          </a:r>
          <a:endParaRPr lang="en-US" sz="1800" kern="1200" dirty="0">
            <a:solidFill>
              <a:schemeClr val="bg1"/>
            </a:solidFill>
          </a:endParaRPr>
        </a:p>
      </dsp:txBody>
      <dsp:txXfrm>
        <a:off x="6132911" y="1273039"/>
        <a:ext cx="4885926" cy="1016826"/>
      </dsp:txXfrm>
    </dsp:sp>
    <dsp:sp modelId="{02756EB7-53D4-4E10-9219-BFFF6F1341C4}">
      <dsp:nvSpPr>
        <dsp:cNvPr id="0" name=""/>
        <dsp:cNvSpPr/>
      </dsp:nvSpPr>
      <dsp:spPr>
        <a:xfrm>
          <a:off x="0" y="2544072"/>
          <a:ext cx="11018837" cy="10168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8156CF-D095-4695-BC35-91AF80DDDE94}">
      <dsp:nvSpPr>
        <dsp:cNvPr id="0" name=""/>
        <dsp:cNvSpPr/>
      </dsp:nvSpPr>
      <dsp:spPr>
        <a:xfrm>
          <a:off x="307589" y="2772858"/>
          <a:ext cx="559254" cy="55925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D50BB2-1D68-4F9D-A4E3-00DC17384FA2}">
      <dsp:nvSpPr>
        <dsp:cNvPr id="0" name=""/>
        <dsp:cNvSpPr/>
      </dsp:nvSpPr>
      <dsp:spPr>
        <a:xfrm>
          <a:off x="1174434" y="2544072"/>
          <a:ext cx="9844403" cy="1016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4" tIns="107614" rIns="107614" bIns="1076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baseline="0">
              <a:solidFill>
                <a:schemeClr val="bg1"/>
              </a:solidFill>
            </a:rPr>
            <a:t>Bridge between local and cloud-based components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174434" y="2544072"/>
        <a:ext cx="9844403" cy="1016826"/>
      </dsp:txXfrm>
    </dsp:sp>
    <dsp:sp modelId="{C344628B-8570-4D0A-B074-F7CCF80DD209}">
      <dsp:nvSpPr>
        <dsp:cNvPr id="0" name=""/>
        <dsp:cNvSpPr/>
      </dsp:nvSpPr>
      <dsp:spPr>
        <a:xfrm>
          <a:off x="0" y="3815105"/>
          <a:ext cx="11018837" cy="101682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9F8AF-7177-4528-80E2-9AF0F36FBA05}">
      <dsp:nvSpPr>
        <dsp:cNvPr id="0" name=""/>
        <dsp:cNvSpPr/>
      </dsp:nvSpPr>
      <dsp:spPr>
        <a:xfrm>
          <a:off x="307589" y="4043891"/>
          <a:ext cx="559254" cy="55925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EDDEE-BDE2-4BCE-B380-DADA3CA8A591}">
      <dsp:nvSpPr>
        <dsp:cNvPr id="0" name=""/>
        <dsp:cNvSpPr/>
      </dsp:nvSpPr>
      <dsp:spPr>
        <a:xfrm>
          <a:off x="1174434" y="3815105"/>
          <a:ext cx="9844403" cy="1016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614" tIns="107614" rIns="107614" bIns="107614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baseline="0" dirty="0">
              <a:solidFill>
                <a:schemeClr val="bg1"/>
              </a:solidFill>
            </a:rPr>
            <a:t>Allows complex compositions of models and data</a:t>
          </a:r>
          <a:endParaRPr lang="en-US" sz="2200" kern="1200" dirty="0">
            <a:solidFill>
              <a:schemeClr val="bg1"/>
            </a:solidFill>
          </a:endParaRPr>
        </a:p>
      </dsp:txBody>
      <dsp:txXfrm>
        <a:off x="1174434" y="3815105"/>
        <a:ext cx="9844403" cy="1016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ACE5C-A311-D12C-C40A-C712C8822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3DE522-1954-0AFA-8C40-3B7C589DE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115D2-B38D-5CD0-B65D-2F5EF0D65E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373432"/>
              </a:solidFill>
              <a:effectLst/>
              <a:highlight>
                <a:srgbClr val="FFFFFF"/>
              </a:highlight>
              <a:latin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BEFF172-6137-07C0-56C1-5376450BA71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E3E11-5555-390E-5D24-6FEF0EC0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B11E5F-83D5-1C5D-9249-BC21D9FA3BB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FA556-4324-2747-2062-1CA1E62D65B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237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8DC71-37BD-477F-F16D-F106E697D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8753F0-50A0-38C7-7F1F-64C4C9C145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2ED8A6-7A3A-57F4-FC0C-97038DC1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373432"/>
              </a:solidFill>
              <a:effectLst/>
              <a:highlight>
                <a:srgbClr val="FFFFFF"/>
              </a:highlight>
              <a:latin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FB17740-83F4-D9EF-39BF-B0D727E1742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0098A-D216-08F2-8E11-DB9FBFFB4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0EA4513-39B0-891C-6A0B-7F231520C43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C1559-B772-C58C-F66B-5DD8EC3971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505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A00CE-E671-2658-8C42-FC1EA46DA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694583-2905-45A7-B38E-A7D081077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A4E31E-9B0A-6C66-9E7D-70E2C692A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373432"/>
              </a:solidFill>
              <a:effectLst/>
              <a:highlight>
                <a:srgbClr val="FFFFFF"/>
              </a:highlight>
              <a:latin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A78AC68-F693-11E0-2B61-DE39BD32582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EC658-F16D-5D54-BC21-5DD0DA10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6C7429D-F4BA-BA05-F706-74302D4B8A1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3D527D-248D-82D3-6325-EF54411E60B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882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0EC0-484C-A4CA-56C1-1FFCB701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EC8C96-727B-BE8B-60B3-B21CC634A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58EBD6-3D9F-5AB8-F51D-20095C4FFA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Tx/>
              <a:buNone/>
            </a:pPr>
            <a:endParaRPr lang="en-GB" b="0" i="0" dirty="0">
              <a:solidFill>
                <a:srgbClr val="373432"/>
              </a:solidFill>
              <a:effectLst/>
              <a:highlight>
                <a:srgbClr val="FFFFFF"/>
              </a:highlight>
              <a:latin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EE1F4FB-56BE-D8C2-37FD-405AC8E5785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7202F9-CFEF-233B-F806-01543073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0465860-AF4D-8323-5E96-7E7B2858372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5557F-B574-9F38-36D1-27BB59DEB11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750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6F2C4-5528-366D-A418-06AB490C4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04A23E-A884-9FB5-E0CD-3A4B596098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9B5EC-C220-F01A-AF1B-FEA60DCAA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D3E37-89CA-FA26-8FC5-2D1AC94FFE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86414-21C5-45A7-8388-0ABFCD8FF1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592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AEF6B1-71B3-9EAB-1D2F-6F8395026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148711-B722-124B-EDDC-9B39D0D2E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5DE64-EB99-A323-B5C2-2BA151995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3CBEA43-3853-8B60-4532-B706A5E9CC6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4C4E5-79E2-E737-738E-48221F3887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A1F348-6CDF-69F4-F16E-5B23930C5FA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92D569-E31E-0B5A-A98B-9CCA420C9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4933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4376F-BFAC-34D1-3E82-48D7DCD848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B9129D-395D-9145-A648-A9D146848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92DABB-8638-55ED-9295-9242BED541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BDDDF0F-F720-A3F3-9C0A-452E933F72D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479F4-8B52-7A04-57D1-3A6B9E461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34D187-EC1E-6C46-48A0-477612A2C5F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FDA306-FBDD-B652-802D-8D96F9A0FA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952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86414-21C5-45A7-8388-0ABFCD8FF1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1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822E6C-A02C-4BB1-90E8-FA24A474D4B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638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86414-21C5-45A7-8388-0ABFCD8FF1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47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FF8EE-7F5E-88FD-4726-9D6994029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F915B3-A769-B890-1052-6994DC75D3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61FFF5-AFF8-9F14-7EF7-396791E3C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BBEC4-2991-D356-0EFF-61A8BEBF7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86414-21C5-45A7-8388-0ABFCD8FF1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865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9999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42250C-5A07-E09F-851A-49101EEEE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2884AF-514D-6E73-0AB0-C8EBECB9C0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A23BA-A7B4-2C3C-B9AC-BA7AC9B30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E18BD-6276-201C-34B8-C548DBD68F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58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92C8D-A9FD-6E9E-3D9B-82B843D02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4E8251-EA2A-BFB0-FC00-91D6401282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A5F1E7-E4AC-5F09-DE66-D072EE59F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4173A4-53D9-8318-DC3E-E2A8EE6D9F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5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22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79A24-3C34-1869-A2DF-349608ED6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7A2989-025C-ACA2-96C9-98628E341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A9B4B3-E6BE-146E-CC30-55E3306434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0144087-5055-F62E-8F6A-4815587F177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A1279-D498-6098-EC69-3048236A2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3818E69-366D-588E-1EDE-176A7EE0CE3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EA9EE7-AB25-5AB4-55B7-906E2E6807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605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9740-7DF5-BB32-EC60-52FC9B2C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D6037-E169-1B43-3203-AD629370D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BA0C7-BDA1-52FD-09B6-9EB22B443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E86192-4D13-5744-B67E-007CFDD612D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B03B4-0536-8A58-B21D-595C480F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4FFE1C-36F7-7D82-0A2F-A03558D3A97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70686-5633-BC76-1A45-807CF16302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2585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0AC4A-4AC3-51D1-3708-6566BDE76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BA36A4-0A57-65E9-D127-F0B5AC8562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C920BE-0B25-AC12-CB8D-7E73840FCB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373432"/>
              </a:solidFill>
              <a:effectLst/>
              <a:latin typeface="Segoe Sans Text"/>
              <a:cs typeface="Segoe Sans Text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14424A-49F7-354F-0E5D-5B90D25CC00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DE8574-B61E-17C8-F60A-581B87954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83418DC-F9B9-82D2-7C02-77664F9D831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E3850-079D-0E79-6D3C-42760F92BE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6336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9740-7DF5-BB32-EC60-52FC9B2C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D6037-E169-1B43-3203-AD629370D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BA0C7-BDA1-52FD-09B6-9EB22B443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E86192-4D13-5744-B67E-007CFDD612D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B03B4-0536-8A58-B21D-595C480F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4FFE1C-36F7-7D82-0A2F-A03558D3A97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70686-5633-BC76-1A45-807CF16302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8683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09740-7DF5-BB32-EC60-52FC9B2CA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D6037-E169-1B43-3203-AD629370D1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BA0C7-BDA1-52FD-09B6-9EB22B443A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None/>
            </a:pPr>
            <a:endParaRPr lang="en-GB" b="0" i="0" dirty="0">
              <a:solidFill>
                <a:srgbClr val="373432"/>
              </a:solidFill>
              <a:effectLst/>
              <a:latin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4E86192-4D13-5744-B67E-007CFDD612D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B03B4-0536-8A58-B21D-595C480FE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4FFE1C-36F7-7D82-0A2F-A03558D3A97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D70686-5633-BC76-1A45-807CF16302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9474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792EE-48CC-2F4D-5C97-66B0DEA05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D4BAA-583F-6111-F2A5-33F49B1558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B388B2-4873-95AE-B954-B12E274EB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Font typeface="Arial" panose="020B0604020202020204" pitchFamily="34" charset="0"/>
              <a:buChar char="•"/>
            </a:pPr>
            <a:endParaRPr lang="en-GB" b="0" i="0" dirty="0">
              <a:solidFill>
                <a:srgbClr val="373432"/>
              </a:solidFill>
              <a:effectLst/>
              <a:highlight>
                <a:srgbClr val="FFFFFF"/>
              </a:highlight>
              <a:latin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AFEE700-9940-912B-7CA7-25CAC8FBEBE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22995-596D-C0C4-C2BC-90DF66C59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C1FD510-3B32-10E7-95D0-34F16A358BC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4D608-AF8F-1B28-5E6C-6B6769F662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3901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DDB33-F976-F4A7-ACE6-6615A4602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EE7B2A-D7F6-69B6-979A-E7DA2BF68F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ADC1C-E333-B8F0-87D7-2579D9DA2F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GB" b="0" i="0" dirty="0">
              <a:solidFill>
                <a:srgbClr val="373432"/>
              </a:solidFill>
              <a:effectLst/>
              <a:highlight>
                <a:srgbClr val="FFFFFF"/>
              </a:highlight>
              <a:latin typeface="Segoe Sans Text" pitchFamily="2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E1063DB-2FE8-8988-BF25-40ED2CEE7AC1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CEB0A-67C1-5EA9-76A6-4A539BFA8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6442D4A-D965-5498-65E5-0C98CAB6753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9/4/24 3:09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D053FE-4F14-066A-A510-41B618A53E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91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3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0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988784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09C0-1121-1468-48D7-06E1B33A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22C6-98EE-049C-D075-D1B32677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9B41-D547-F749-7F12-3844EC2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B957-3E77-BBE7-042B-CBEDB90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28D9-8EFB-7D84-C9E9-32DE040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0773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0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image" Target="../media/image2.svg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6" Type="http://schemas.microsoft.com/office/2007/relationships/hdphoto" Target="../media/hdphoto1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lcjs/cha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hack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genai/rag" TargetMode="External"/><Relationship Id="rId2" Type="http://schemas.openxmlformats.org/officeDocument/2006/relationships/hyperlink" Target="https://aka.ms/ai/js/chat" TargetMode="External"/><Relationship Id="rId1" Type="http://schemas.openxmlformats.org/officeDocument/2006/relationships/slideLayout" Target="../slideLayouts/slideLayout56.xml"/><Relationship Id="rId4" Type="http://schemas.openxmlformats.org/officeDocument/2006/relationships/hyperlink" Target="https://aka.ms/ws/openai-rag-qdran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aka.ms/ai/js/cha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8285C-FE38-28D6-E1A4-58D2E3DF6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8297C408-A2B4-C742-E099-987CFED3D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knowledgebase</a:t>
            </a:r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974EB611-F981-01E7-40F8-D6EB7FD663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740" y="1613487"/>
            <a:ext cx="11018520" cy="812530"/>
          </a:xfrm>
          <a:ln>
            <a:noFill/>
          </a:ln>
        </p:spPr>
        <p:txBody>
          <a:bodyPr/>
          <a:lstStyle/>
          <a:p>
            <a:r>
              <a:rPr lang="en-US" dirty="0">
                <a:latin typeface="+mn-lt"/>
              </a:rPr>
              <a:t>Create document </a:t>
            </a:r>
            <a:r>
              <a:rPr lang="en-US" dirty="0">
                <a:solidFill>
                  <a:schemeClr val="accent5"/>
                </a:solidFill>
                <a:latin typeface="+mn-lt"/>
              </a:rPr>
              <a:t>embeddings</a:t>
            </a:r>
            <a:r>
              <a:rPr lang="en-US" dirty="0">
                <a:latin typeface="+mn-lt"/>
              </a:rPr>
              <a:t> from text data to use in the retriever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121FB6-5104-E866-726C-8A52F2FE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82" y="2826710"/>
            <a:ext cx="9403276" cy="5193840"/>
          </a:xfrm>
          <a:prstGeom prst="rect">
            <a:avLst/>
          </a:prstGeom>
          <a:solidFill>
            <a:schemeClr val="tx1"/>
          </a:solidFill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602A566-BA0B-DABD-E665-DC7BFAC88A28}"/>
              </a:ext>
            </a:extLst>
          </p:cNvPr>
          <p:cNvGrpSpPr/>
          <p:nvPr/>
        </p:nvGrpSpPr>
        <p:grpSpPr>
          <a:xfrm>
            <a:off x="3100039" y="2805494"/>
            <a:ext cx="4371278" cy="2618136"/>
            <a:chOff x="3100039" y="2805494"/>
            <a:chExt cx="4371278" cy="2618136"/>
          </a:xfrm>
          <a:solidFill>
            <a:schemeClr val="tx1"/>
          </a:solidFill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FB1F9E0-526C-CEA7-AC74-17F196EC7EA1}"/>
                </a:ext>
              </a:extLst>
            </p:cNvPr>
            <p:cNvSpPr/>
            <p:nvPr/>
          </p:nvSpPr>
          <p:spPr bwMode="auto">
            <a:xfrm>
              <a:off x="3100039" y="3780263"/>
              <a:ext cx="2274849" cy="1416205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59BD204-E1D8-1B49-B786-773DA8405EB6}"/>
                </a:ext>
              </a:extLst>
            </p:cNvPr>
            <p:cNvGrpSpPr/>
            <p:nvPr/>
          </p:nvGrpSpPr>
          <p:grpSpPr>
            <a:xfrm>
              <a:off x="4763548" y="2805494"/>
              <a:ext cx="2707769" cy="2618136"/>
              <a:chOff x="4763548" y="2805494"/>
              <a:chExt cx="2707769" cy="2618136"/>
            </a:xfrm>
            <a:grpFill/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D5BB799-9CC2-627A-982B-69DDDC5CE8A6}"/>
                  </a:ext>
                </a:extLst>
              </p:cNvPr>
              <p:cNvSpPr/>
              <p:nvPr/>
            </p:nvSpPr>
            <p:spPr bwMode="auto">
              <a:xfrm>
                <a:off x="5408099" y="2805494"/>
                <a:ext cx="1409015" cy="261813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FR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E91337B-EA01-7EE4-AE87-A22A8AD3312A}"/>
                  </a:ext>
                </a:extLst>
              </p:cNvPr>
              <p:cNvSpPr/>
              <p:nvPr/>
            </p:nvSpPr>
            <p:spPr bwMode="auto">
              <a:xfrm>
                <a:off x="4763548" y="2805494"/>
                <a:ext cx="2707769" cy="1086874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FR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3865242-2E95-8DC5-571E-F66B6C8BD094}"/>
              </a:ext>
            </a:extLst>
          </p:cNvPr>
          <p:cNvGrpSpPr/>
          <p:nvPr/>
        </p:nvGrpSpPr>
        <p:grpSpPr>
          <a:xfrm>
            <a:off x="5073803" y="5423630"/>
            <a:ext cx="4933379" cy="2784841"/>
            <a:chOff x="5073803" y="5423630"/>
            <a:chExt cx="4933379" cy="2784841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18BCB6-E898-511F-FED7-0929BDC1F5FA}"/>
                </a:ext>
              </a:extLst>
            </p:cNvPr>
            <p:cNvSpPr/>
            <p:nvPr/>
          </p:nvSpPr>
          <p:spPr bwMode="auto">
            <a:xfrm>
              <a:off x="5073803" y="6377183"/>
              <a:ext cx="4650059" cy="183128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C7516A8-4AC8-0C92-0754-825542F45866}"/>
                </a:ext>
              </a:extLst>
            </p:cNvPr>
            <p:cNvSpPr/>
            <p:nvPr/>
          </p:nvSpPr>
          <p:spPr bwMode="auto">
            <a:xfrm>
              <a:off x="7541942" y="5423630"/>
              <a:ext cx="2465240" cy="183128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2C549EB-BA58-5EB8-0A4F-ADABD06E43AE}"/>
              </a:ext>
            </a:extLst>
          </p:cNvPr>
          <p:cNvGrpSpPr/>
          <p:nvPr/>
        </p:nvGrpSpPr>
        <p:grpSpPr>
          <a:xfrm>
            <a:off x="1863506" y="4609077"/>
            <a:ext cx="8175057" cy="3152172"/>
            <a:chOff x="1863506" y="4609077"/>
            <a:chExt cx="8175057" cy="3152172"/>
          </a:xfrm>
          <a:solidFill>
            <a:schemeClr val="tx1"/>
          </a:solidFill>
          <a:effectLst/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DDCDA6A-CE14-72B9-7CB0-BDDCF8538127}"/>
                </a:ext>
              </a:extLst>
            </p:cNvPr>
            <p:cNvSpPr/>
            <p:nvPr/>
          </p:nvSpPr>
          <p:spPr bwMode="auto">
            <a:xfrm>
              <a:off x="1863506" y="5387199"/>
              <a:ext cx="4953608" cy="237405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B97FA-2996-B941-BD7C-89EDC58E33D9}"/>
                </a:ext>
              </a:extLst>
            </p:cNvPr>
            <p:cNvSpPr/>
            <p:nvPr/>
          </p:nvSpPr>
          <p:spPr bwMode="auto">
            <a:xfrm>
              <a:off x="6720950" y="4609077"/>
              <a:ext cx="3317613" cy="2374050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33A08A17-9CBB-D632-83C8-0481FA5216D5}"/>
              </a:ext>
            </a:extLst>
          </p:cNvPr>
          <p:cNvSpPr/>
          <p:nvPr/>
        </p:nvSpPr>
        <p:spPr bwMode="auto">
          <a:xfrm>
            <a:off x="1235804" y="2595384"/>
            <a:ext cx="2274849" cy="282824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B2234B-C429-7776-ED8C-D38A76FE4F29}"/>
              </a:ext>
            </a:extLst>
          </p:cNvPr>
          <p:cNvGrpSpPr/>
          <p:nvPr/>
        </p:nvGrpSpPr>
        <p:grpSpPr>
          <a:xfrm>
            <a:off x="6720950" y="2656167"/>
            <a:ext cx="5006175" cy="2001831"/>
            <a:chOff x="6720950" y="2656167"/>
            <a:chExt cx="5006175" cy="2001831"/>
          </a:xfrm>
          <a:solidFill>
            <a:schemeClr val="tx1"/>
          </a:solidFill>
          <a:effectLst/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D66F82C-DD83-DC88-6F84-828633D9CC21}"/>
                </a:ext>
              </a:extLst>
            </p:cNvPr>
            <p:cNvSpPr/>
            <p:nvPr/>
          </p:nvSpPr>
          <p:spPr bwMode="auto">
            <a:xfrm>
              <a:off x="6720950" y="3428999"/>
              <a:ext cx="4255808" cy="122899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F022AE-A2D2-21BB-C362-4EF52ADFA9B0}"/>
                </a:ext>
              </a:extLst>
            </p:cNvPr>
            <p:cNvSpPr/>
            <p:nvPr/>
          </p:nvSpPr>
          <p:spPr bwMode="auto">
            <a:xfrm>
              <a:off x="7471317" y="2656167"/>
              <a:ext cx="4255808" cy="122899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3207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30835-0871-0743-DA2F-707B3F7A7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BC218C6-7E38-B616-7C56-D90112B37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knowledgebase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A5A103-99DA-EBFF-C761-E822F1D82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82" y="1470060"/>
            <a:ext cx="9403276" cy="5193840"/>
          </a:xfrm>
          <a:prstGeom prst="rect">
            <a:avLst/>
          </a:prstGeom>
          <a:solidFill>
            <a:schemeClr val="tx1"/>
          </a:solidFill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B9B9D15-B1C3-5E11-9716-DB6D38C2D2D3}"/>
              </a:ext>
            </a:extLst>
          </p:cNvPr>
          <p:cNvGrpSpPr/>
          <p:nvPr/>
        </p:nvGrpSpPr>
        <p:grpSpPr>
          <a:xfrm>
            <a:off x="5073803" y="4066980"/>
            <a:ext cx="4933379" cy="2784841"/>
            <a:chOff x="5073803" y="5423630"/>
            <a:chExt cx="4933379" cy="2784841"/>
          </a:xfrm>
          <a:solidFill>
            <a:schemeClr val="tx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9700B7F-426A-8B49-B9FC-E671D1AE7657}"/>
                </a:ext>
              </a:extLst>
            </p:cNvPr>
            <p:cNvSpPr/>
            <p:nvPr/>
          </p:nvSpPr>
          <p:spPr bwMode="auto">
            <a:xfrm>
              <a:off x="5073803" y="6377183"/>
              <a:ext cx="4650059" cy="183128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85C844-8AEA-B939-0F19-20A849BC82CD}"/>
                </a:ext>
              </a:extLst>
            </p:cNvPr>
            <p:cNvSpPr/>
            <p:nvPr/>
          </p:nvSpPr>
          <p:spPr bwMode="auto">
            <a:xfrm>
              <a:off x="7541942" y="5423630"/>
              <a:ext cx="2465240" cy="183128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A409F54-9B8A-A640-7973-171E04AE7C41}"/>
              </a:ext>
            </a:extLst>
          </p:cNvPr>
          <p:cNvGrpSpPr/>
          <p:nvPr/>
        </p:nvGrpSpPr>
        <p:grpSpPr>
          <a:xfrm>
            <a:off x="1863506" y="3252427"/>
            <a:ext cx="8175057" cy="3152172"/>
            <a:chOff x="1863506" y="4609077"/>
            <a:chExt cx="8175057" cy="3152172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87ADBA6-23C2-97E3-20B9-BDC256E69A28}"/>
                </a:ext>
              </a:extLst>
            </p:cNvPr>
            <p:cNvSpPr/>
            <p:nvPr/>
          </p:nvSpPr>
          <p:spPr bwMode="auto">
            <a:xfrm>
              <a:off x="1863506" y="5387199"/>
              <a:ext cx="4953608" cy="237405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3DA4F5E-AB31-8C90-FC80-C043F215E344}"/>
                </a:ext>
              </a:extLst>
            </p:cNvPr>
            <p:cNvSpPr/>
            <p:nvPr/>
          </p:nvSpPr>
          <p:spPr bwMode="auto">
            <a:xfrm>
              <a:off x="6720950" y="4609077"/>
              <a:ext cx="3317613" cy="2374050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59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8EC73-CF35-F2DC-4A18-1F9C05318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CF9B030-65C9-D71E-71B0-A1163429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Retrieval and context augmentation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989F78D-D5CC-11B2-21AD-47A104D420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83731" y="3685075"/>
            <a:ext cx="9619775" cy="4833938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90F373D-1708-BFB3-E49D-D437E2DD1F0B}"/>
              </a:ext>
            </a:extLst>
          </p:cNvPr>
          <p:cNvGrpSpPr/>
          <p:nvPr/>
        </p:nvGrpSpPr>
        <p:grpSpPr>
          <a:xfrm>
            <a:off x="2222695" y="5260461"/>
            <a:ext cx="3643533" cy="3390314"/>
            <a:chOff x="2222695" y="3010486"/>
            <a:chExt cx="3643533" cy="3390314"/>
          </a:xfrm>
          <a:solidFill>
            <a:schemeClr val="tx1"/>
          </a:solidFill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7DB6B9A-DA9B-DADF-8F57-1B04ED93A662}"/>
                </a:ext>
              </a:extLst>
            </p:cNvPr>
            <p:cNvSpPr/>
            <p:nvPr/>
          </p:nvSpPr>
          <p:spPr bwMode="auto">
            <a:xfrm>
              <a:off x="2222695" y="3010486"/>
              <a:ext cx="2363373" cy="337624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171C41E-EF64-AEEC-786C-F34E397857CD}"/>
                </a:ext>
              </a:extLst>
            </p:cNvPr>
            <p:cNvSpPr/>
            <p:nvPr/>
          </p:nvSpPr>
          <p:spPr bwMode="auto">
            <a:xfrm>
              <a:off x="3404381" y="4107766"/>
              <a:ext cx="2461847" cy="229303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404D1D0-8F23-7E29-2D08-09A7B998126B}"/>
              </a:ext>
            </a:extLst>
          </p:cNvPr>
          <p:cNvSpPr/>
          <p:nvPr/>
        </p:nvSpPr>
        <p:spPr bwMode="auto">
          <a:xfrm>
            <a:off x="5908431" y="6174861"/>
            <a:ext cx="2602523" cy="247591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A9965E-E260-90AB-12EA-D81B44B7C47A}"/>
              </a:ext>
            </a:extLst>
          </p:cNvPr>
          <p:cNvSpPr/>
          <p:nvPr/>
        </p:nvSpPr>
        <p:spPr bwMode="auto">
          <a:xfrm>
            <a:off x="8553157" y="5170903"/>
            <a:ext cx="2602523" cy="346580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17BA3D4-79E7-AADB-D401-580A976DEF3C}"/>
              </a:ext>
            </a:extLst>
          </p:cNvPr>
          <p:cNvGrpSpPr/>
          <p:nvPr/>
        </p:nvGrpSpPr>
        <p:grpSpPr>
          <a:xfrm>
            <a:off x="6510998" y="3839623"/>
            <a:ext cx="4644683" cy="1343466"/>
            <a:chOff x="6510998" y="1589648"/>
            <a:chExt cx="4644683" cy="1343466"/>
          </a:xfrm>
          <a:solidFill>
            <a:schemeClr val="tx1"/>
          </a:solidFill>
          <a:effectLst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5C34B43-9171-9061-898B-76873B191EF7}"/>
                </a:ext>
              </a:extLst>
            </p:cNvPr>
            <p:cNvSpPr/>
            <p:nvPr/>
          </p:nvSpPr>
          <p:spPr bwMode="auto">
            <a:xfrm>
              <a:off x="7512149" y="1589648"/>
              <a:ext cx="3643532" cy="13312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6369C8-4179-5577-33E6-02A973C7D3FF}"/>
                </a:ext>
              </a:extLst>
            </p:cNvPr>
            <p:cNvSpPr/>
            <p:nvPr/>
          </p:nvSpPr>
          <p:spPr bwMode="auto">
            <a:xfrm>
              <a:off x="6510998" y="2335237"/>
              <a:ext cx="3643532" cy="5978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0E76091-F924-F7AF-91F9-747FA319A7DC}"/>
              </a:ext>
            </a:extLst>
          </p:cNvPr>
          <p:cNvGrpSpPr/>
          <p:nvPr/>
        </p:nvGrpSpPr>
        <p:grpSpPr>
          <a:xfrm>
            <a:off x="4227344" y="3685075"/>
            <a:ext cx="3186330" cy="1941146"/>
            <a:chOff x="4227344" y="1435100"/>
            <a:chExt cx="3186330" cy="1941146"/>
          </a:xfrm>
          <a:solidFill>
            <a:schemeClr val="tx1"/>
          </a:solidFill>
          <a:effectLst/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7D80671-7983-30D5-F0E5-553212F63103}"/>
                </a:ext>
              </a:extLst>
            </p:cNvPr>
            <p:cNvGrpSpPr/>
            <p:nvPr/>
          </p:nvGrpSpPr>
          <p:grpSpPr>
            <a:xfrm>
              <a:off x="4668131" y="1435100"/>
              <a:ext cx="2745543" cy="1941146"/>
              <a:chOff x="4668131" y="1435100"/>
              <a:chExt cx="2745543" cy="1941146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75C58DE-BE67-86BC-02BD-E5464A2ABBBA}"/>
                  </a:ext>
                </a:extLst>
              </p:cNvPr>
              <p:cNvSpPr/>
              <p:nvPr/>
            </p:nvSpPr>
            <p:spPr bwMode="auto">
              <a:xfrm>
                <a:off x="5430130" y="1435100"/>
                <a:ext cx="1198097" cy="194114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FR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39AA8BB-23CC-599C-0D3D-2071F1937019}"/>
                  </a:ext>
                </a:extLst>
              </p:cNvPr>
              <p:cNvSpPr/>
              <p:nvPr/>
            </p:nvSpPr>
            <p:spPr bwMode="auto">
              <a:xfrm>
                <a:off x="4668131" y="1435100"/>
                <a:ext cx="2745543" cy="76565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FR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F100BF-054C-8F98-9AFF-330C98DF09C7}"/>
                </a:ext>
              </a:extLst>
            </p:cNvPr>
            <p:cNvSpPr/>
            <p:nvPr/>
          </p:nvSpPr>
          <p:spPr bwMode="auto">
            <a:xfrm>
              <a:off x="4227344" y="2002970"/>
              <a:ext cx="2185180" cy="93717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29342036-2FCD-D08D-BD50-9CEC63E4213C}"/>
              </a:ext>
            </a:extLst>
          </p:cNvPr>
          <p:cNvSpPr/>
          <p:nvPr/>
        </p:nvSpPr>
        <p:spPr bwMode="auto">
          <a:xfrm>
            <a:off x="2108982" y="3839623"/>
            <a:ext cx="2602523" cy="13505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B5FB1E-95EE-D098-C838-CE994CB82F14}"/>
              </a:ext>
            </a:extLst>
          </p:cNvPr>
          <p:cNvSpPr/>
          <p:nvPr/>
        </p:nvSpPr>
        <p:spPr bwMode="auto">
          <a:xfrm>
            <a:off x="1225060" y="3838785"/>
            <a:ext cx="883921" cy="13505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9AF603F-CC3A-8E9E-7318-EA86D91BB128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1982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Transform the user query into a vector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Search in vector DB for relevant documents</a:t>
            </a:r>
          </a:p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found documents to the context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3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CAEE5-0BC1-626B-3D61-E52A1A2ACA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DE1FBDD0-4A3A-CDAA-DFEA-983DA1397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Retrieval and context augmentation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CFAAFEC-6987-8182-B5AB-EDED3A72B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7319" y="3186184"/>
            <a:ext cx="9332600" cy="4689632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5BFA20E-4E62-852F-9459-E2FC9602D06C}"/>
              </a:ext>
            </a:extLst>
          </p:cNvPr>
          <p:cNvGrpSpPr/>
          <p:nvPr/>
        </p:nvGrpSpPr>
        <p:grpSpPr>
          <a:xfrm>
            <a:off x="2289272" y="4740022"/>
            <a:ext cx="3534764" cy="3289104"/>
            <a:chOff x="2222695" y="3010486"/>
            <a:chExt cx="3643533" cy="3390314"/>
          </a:xfrm>
          <a:solidFill>
            <a:schemeClr val="tx1"/>
          </a:solidFill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BA0DEEC-38B9-9D29-3D1E-E5EA9A12659A}"/>
                </a:ext>
              </a:extLst>
            </p:cNvPr>
            <p:cNvSpPr/>
            <p:nvPr/>
          </p:nvSpPr>
          <p:spPr bwMode="auto">
            <a:xfrm>
              <a:off x="2222695" y="3010486"/>
              <a:ext cx="2363373" cy="337624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61E446-1840-98E4-12A5-E3121F7151CB}"/>
                </a:ext>
              </a:extLst>
            </p:cNvPr>
            <p:cNvSpPr/>
            <p:nvPr/>
          </p:nvSpPr>
          <p:spPr bwMode="auto">
            <a:xfrm>
              <a:off x="3404381" y="4107766"/>
              <a:ext cx="2461847" cy="229303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C87057B-7F9C-9730-4804-D5C975879255}"/>
              </a:ext>
            </a:extLst>
          </p:cNvPr>
          <p:cNvSpPr/>
          <p:nvPr/>
        </p:nvSpPr>
        <p:spPr bwMode="auto">
          <a:xfrm>
            <a:off x="5947277" y="5640773"/>
            <a:ext cx="2524832" cy="240200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00BB14-DD29-41C4-E488-15CAAE75AEDB}"/>
              </a:ext>
            </a:extLst>
          </p:cNvPr>
          <p:cNvSpPr/>
          <p:nvPr/>
        </p:nvSpPr>
        <p:spPr bwMode="auto">
          <a:xfrm>
            <a:off x="8499601" y="4651591"/>
            <a:ext cx="2524832" cy="336234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38B6A17-B4FB-17F8-5A10-4E4F96EC61F1}"/>
              </a:ext>
            </a:extLst>
          </p:cNvPr>
          <p:cNvGrpSpPr/>
          <p:nvPr/>
        </p:nvGrpSpPr>
        <p:grpSpPr>
          <a:xfrm>
            <a:off x="6580326" y="3288632"/>
            <a:ext cx="4506028" cy="1303360"/>
            <a:chOff x="6510998" y="1589648"/>
            <a:chExt cx="4644683" cy="1343466"/>
          </a:xfrm>
          <a:solidFill>
            <a:schemeClr val="tx1"/>
          </a:solidFill>
          <a:effectLst/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786B016-2DA0-7B46-7DEF-1EEC1DCB8DBF}"/>
                </a:ext>
              </a:extLst>
            </p:cNvPr>
            <p:cNvSpPr/>
            <p:nvPr/>
          </p:nvSpPr>
          <p:spPr bwMode="auto">
            <a:xfrm>
              <a:off x="7512149" y="1589648"/>
              <a:ext cx="3643532" cy="13312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4994A6-62B6-D0AB-DCAB-EF857422EE79}"/>
                </a:ext>
              </a:extLst>
            </p:cNvPr>
            <p:cNvSpPr/>
            <p:nvPr/>
          </p:nvSpPr>
          <p:spPr bwMode="auto">
            <a:xfrm>
              <a:off x="6510998" y="2335237"/>
              <a:ext cx="3643532" cy="597877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6D2D87E-4237-6AAA-AF0F-45547F9E8597}"/>
              </a:ext>
            </a:extLst>
          </p:cNvPr>
          <p:cNvGrpSpPr/>
          <p:nvPr/>
        </p:nvGrpSpPr>
        <p:grpSpPr>
          <a:xfrm>
            <a:off x="4274904" y="3159047"/>
            <a:ext cx="3091210" cy="1883198"/>
            <a:chOff x="4227344" y="1435100"/>
            <a:chExt cx="3186330" cy="1941146"/>
          </a:xfrm>
          <a:solidFill>
            <a:schemeClr val="tx1"/>
          </a:solidFill>
          <a:effectLst/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7F25A81-F145-5917-2188-C8B44FEAC31B}"/>
                </a:ext>
              </a:extLst>
            </p:cNvPr>
            <p:cNvGrpSpPr/>
            <p:nvPr/>
          </p:nvGrpSpPr>
          <p:grpSpPr>
            <a:xfrm>
              <a:off x="4668131" y="1435100"/>
              <a:ext cx="2745543" cy="1941146"/>
              <a:chOff x="4668131" y="1435100"/>
              <a:chExt cx="2745543" cy="1941146"/>
            </a:xfrm>
            <a:grpFill/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0FCA71A-0A4A-AA9D-F27B-8233A0082C60}"/>
                  </a:ext>
                </a:extLst>
              </p:cNvPr>
              <p:cNvSpPr/>
              <p:nvPr/>
            </p:nvSpPr>
            <p:spPr bwMode="auto">
              <a:xfrm>
                <a:off x="5430130" y="1435100"/>
                <a:ext cx="1198097" cy="194114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FR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7BD70F4-48CD-4AE8-0D55-2A3DBB86BD00}"/>
                  </a:ext>
                </a:extLst>
              </p:cNvPr>
              <p:cNvSpPr/>
              <p:nvPr/>
            </p:nvSpPr>
            <p:spPr bwMode="auto">
              <a:xfrm>
                <a:off x="4668131" y="1435100"/>
                <a:ext cx="2745543" cy="76565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FR" sz="2000" dirty="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4CBED75-05F5-D052-62AB-D1BCE697EF4C}"/>
                </a:ext>
              </a:extLst>
            </p:cNvPr>
            <p:cNvSpPr/>
            <p:nvPr/>
          </p:nvSpPr>
          <p:spPr bwMode="auto">
            <a:xfrm>
              <a:off x="4227344" y="2002970"/>
              <a:ext cx="2185180" cy="937178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02E2F89A-1868-2AE4-62AA-9BD7DF1C879F}"/>
              </a:ext>
            </a:extLst>
          </p:cNvPr>
          <p:cNvSpPr/>
          <p:nvPr/>
        </p:nvSpPr>
        <p:spPr bwMode="auto">
          <a:xfrm>
            <a:off x="2147828" y="3288737"/>
            <a:ext cx="2524832" cy="131018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1F303605-6CEE-2ED0-F920-A875A7A7F66D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Transform the user query into a </a:t>
            </a:r>
            <a:r>
              <a:rPr lang="en-US" dirty="0">
                <a:solidFill>
                  <a:schemeClr val="accent5"/>
                </a:solidFill>
              </a:rPr>
              <a:t>vector</a:t>
            </a:r>
          </a:p>
        </p:txBody>
      </p:sp>
    </p:spTree>
    <p:extLst>
      <p:ext uri="{BB962C8B-B14F-4D97-AF65-F5344CB8AC3E}">
        <p14:creationId xmlns:p14="http://schemas.microsoft.com/office/powerpoint/2010/main" val="1788645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710A2-84B9-981A-4A6A-39DA50F80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7A634B5-0BC7-2164-E255-D13167890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Retrieval and context augmentation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256B096-81B6-DB05-CB2F-829657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0425" y="1989221"/>
            <a:ext cx="9126388" cy="458601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2AC14FD-BB48-BAE4-DA8C-E899EB20D04B}"/>
              </a:ext>
            </a:extLst>
          </p:cNvPr>
          <p:cNvGrpSpPr/>
          <p:nvPr/>
        </p:nvGrpSpPr>
        <p:grpSpPr>
          <a:xfrm>
            <a:off x="2377092" y="3503202"/>
            <a:ext cx="3456660" cy="3216428"/>
            <a:chOff x="2222695" y="3010486"/>
            <a:chExt cx="3643533" cy="3390314"/>
          </a:xfrm>
          <a:solidFill>
            <a:schemeClr val="tx1"/>
          </a:solidFill>
          <a:effectLst/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FC3D2C2-31A2-0288-B505-5302AAE82AAF}"/>
                </a:ext>
              </a:extLst>
            </p:cNvPr>
            <p:cNvSpPr/>
            <p:nvPr/>
          </p:nvSpPr>
          <p:spPr bwMode="auto">
            <a:xfrm>
              <a:off x="2222695" y="3010486"/>
              <a:ext cx="2363373" cy="337624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28D4A70-3B91-7CE6-5544-947FA806BE2C}"/>
                </a:ext>
              </a:extLst>
            </p:cNvPr>
            <p:cNvSpPr/>
            <p:nvPr/>
          </p:nvSpPr>
          <p:spPr bwMode="auto">
            <a:xfrm>
              <a:off x="3404381" y="4107766"/>
              <a:ext cx="2461847" cy="229303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526DF377-C5BC-FF56-5998-CE17C819A775}"/>
              </a:ext>
            </a:extLst>
          </p:cNvPr>
          <p:cNvSpPr/>
          <p:nvPr/>
        </p:nvSpPr>
        <p:spPr bwMode="auto">
          <a:xfrm>
            <a:off x="5926404" y="4418537"/>
            <a:ext cx="2469042" cy="234892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AA442C-F658-C36D-F6B4-478DE576DCC3}"/>
              </a:ext>
            </a:extLst>
          </p:cNvPr>
          <p:cNvSpPr/>
          <p:nvPr/>
        </p:nvSpPr>
        <p:spPr bwMode="auto">
          <a:xfrm>
            <a:off x="8412634" y="3439964"/>
            <a:ext cx="2469042" cy="328804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CEA64AD4-4601-21E1-6AF5-83D0C58F2946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2"/>
            </a:pPr>
            <a:r>
              <a:rPr lang="en-US" dirty="0">
                <a:solidFill>
                  <a:schemeClr val="bg1"/>
                </a:solidFill>
              </a:rPr>
              <a:t>Search in vector DB for relevant </a:t>
            </a:r>
            <a:r>
              <a:rPr lang="en-US" dirty="0">
                <a:solidFill>
                  <a:schemeClr val="accent5"/>
                </a:solidFill>
              </a:rPr>
              <a:t>documents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54D0B91-DFF1-7EAD-29B9-A85A6E671A5B}"/>
              </a:ext>
            </a:extLst>
          </p:cNvPr>
          <p:cNvSpPr/>
          <p:nvPr/>
        </p:nvSpPr>
        <p:spPr bwMode="auto">
          <a:xfrm>
            <a:off x="1064970" y="1916157"/>
            <a:ext cx="6163830" cy="18830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815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1D2D2-9662-28D3-AE2E-2FB447D9F0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A5B55655-F577-3BEC-19F3-C5D21CA8E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t">
            <a:normAutofit/>
          </a:bodyPr>
          <a:lstStyle/>
          <a:p>
            <a:r>
              <a:rPr lang="en-US" dirty="0"/>
              <a:t>Retrieval and context augmentation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E26D98E-00AC-5F0C-E364-E9A15261D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0425" y="1989221"/>
            <a:ext cx="9126388" cy="458601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61EA140-83E4-76E9-C816-E4244AB4FC58}"/>
              </a:ext>
            </a:extLst>
          </p:cNvPr>
          <p:cNvGrpSpPr/>
          <p:nvPr/>
        </p:nvGrpSpPr>
        <p:grpSpPr>
          <a:xfrm>
            <a:off x="2377092" y="3503202"/>
            <a:ext cx="3456660" cy="3216428"/>
            <a:chOff x="2222695" y="3010486"/>
            <a:chExt cx="3643533" cy="3390314"/>
          </a:xfrm>
          <a:solidFill>
            <a:srgbClr val="FFFFFF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C01E769-DC6E-F549-B82F-4702A329EBA4}"/>
                </a:ext>
              </a:extLst>
            </p:cNvPr>
            <p:cNvSpPr/>
            <p:nvPr/>
          </p:nvSpPr>
          <p:spPr bwMode="auto">
            <a:xfrm>
              <a:off x="2222695" y="3010486"/>
              <a:ext cx="2363373" cy="337624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F43F790-7D67-60EF-9227-DEFF0EB2DCB1}"/>
                </a:ext>
              </a:extLst>
            </p:cNvPr>
            <p:cNvSpPr/>
            <p:nvPr/>
          </p:nvSpPr>
          <p:spPr bwMode="auto">
            <a:xfrm>
              <a:off x="3404381" y="4107766"/>
              <a:ext cx="2461847" cy="2293034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411EA19B-CAFC-E6C6-A0A7-AA15E23DD2F0}"/>
              </a:ext>
            </a:extLst>
          </p:cNvPr>
          <p:cNvSpPr txBox="1">
            <a:spLocks/>
          </p:cNvSpPr>
          <p:nvPr/>
        </p:nvSpPr>
        <p:spPr>
          <a:xfrm>
            <a:off x="586390" y="1434370"/>
            <a:ext cx="11018520" cy="947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en-US" dirty="0">
                <a:solidFill>
                  <a:schemeClr val="bg1"/>
                </a:solidFill>
              </a:rPr>
              <a:t>Add found documents to the </a:t>
            </a:r>
            <a:r>
              <a:rPr lang="en-US" dirty="0">
                <a:solidFill>
                  <a:schemeClr val="accent5"/>
                </a:solidFill>
              </a:rPr>
              <a:t>context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1A7261-40A8-E920-889C-6EF41EA667FB}"/>
              </a:ext>
            </a:extLst>
          </p:cNvPr>
          <p:cNvSpPr/>
          <p:nvPr/>
        </p:nvSpPr>
        <p:spPr bwMode="auto">
          <a:xfrm>
            <a:off x="1064970" y="1916157"/>
            <a:ext cx="1702614" cy="18830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CB0971-B307-269B-3EF2-3557294931DA}"/>
              </a:ext>
            </a:extLst>
          </p:cNvPr>
          <p:cNvSpPr/>
          <p:nvPr/>
        </p:nvSpPr>
        <p:spPr bwMode="auto">
          <a:xfrm>
            <a:off x="7228800" y="1922584"/>
            <a:ext cx="4274680" cy="447821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159-C492-611A-02EA-505BA7BB1FA2}"/>
              </a:ext>
            </a:extLst>
          </p:cNvPr>
          <p:cNvSpPr/>
          <p:nvPr/>
        </p:nvSpPr>
        <p:spPr bwMode="auto">
          <a:xfrm>
            <a:off x="4311684" y="2112908"/>
            <a:ext cx="2917116" cy="18830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A424E9-CBE9-976A-3A13-7C89D90E9C96}"/>
              </a:ext>
            </a:extLst>
          </p:cNvPr>
          <p:cNvSpPr/>
          <p:nvPr/>
        </p:nvSpPr>
        <p:spPr bwMode="auto">
          <a:xfrm>
            <a:off x="2767584" y="2112908"/>
            <a:ext cx="1658112" cy="6829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63C3747-E656-04A6-C819-4FF82E8C5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19913" r="70634" b="70310"/>
          <a:stretch/>
        </p:blipFill>
        <p:spPr bwMode="auto">
          <a:xfrm>
            <a:off x="2860019" y="2902321"/>
            <a:ext cx="1349047" cy="44836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2961C1A7-EFEE-A0E4-9CED-9B29852FC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349" b="91163" l="48308" r="60852">
                        <a14:foregroundMark x1="56593" y1="64419" x2="51575" y2="60465"/>
                        <a14:foregroundMark x1="51575" y1="60465" x2="48833" y2="69419"/>
                        <a14:foregroundMark x1="48833" y1="69419" x2="48716" y2="80233"/>
                        <a14:foregroundMark x1="48716" y1="80233" x2="52334" y2="88023"/>
                        <a14:foregroundMark x1="52334" y1="88023" x2="57526" y2="90233"/>
                        <a14:foregroundMark x1="57526" y1="90233" x2="60327" y2="81163"/>
                        <a14:foregroundMark x1="60327" y1="81163" x2="59918" y2="70814"/>
                        <a14:foregroundMark x1="59918" y1="70814" x2="60443" y2="81279"/>
                        <a14:foregroundMark x1="60443" y1="81279" x2="59510" y2="70465"/>
                        <a14:foregroundMark x1="59510" y1="70465" x2="55134" y2="64419"/>
                        <a14:foregroundMark x1="55134" y1="64419" x2="49942" y2="65233"/>
                        <a14:foregroundMark x1="49942" y1="65233" x2="50292" y2="75698"/>
                        <a14:foregroundMark x1="50292" y1="75698" x2="49825" y2="65000"/>
                        <a14:foregroundMark x1="49825" y1="65000" x2="51109" y2="63605"/>
                        <a14:foregroundMark x1="53617" y1="63605" x2="48191" y2="62209"/>
                        <a14:foregroundMark x1="48191" y1="62209" x2="53851" y2="63953"/>
                        <a14:foregroundMark x1="53851" y1="63953" x2="50058" y2="71977"/>
                        <a14:foregroundMark x1="50058" y1="71977" x2="56826" y2="71047"/>
                        <a14:foregroundMark x1="56826" y1="71047" x2="51459" y2="74651"/>
                        <a14:foregroundMark x1="51459" y1="74651" x2="57118" y2="74302"/>
                        <a14:foregroundMark x1="57118" y1="74302" x2="52217" y2="78256"/>
                        <a14:foregroundMark x1="52217" y1="78256" x2="58868" y2="81163"/>
                        <a14:foregroundMark x1="58868" y1="81163" x2="53559" y2="83023"/>
                        <a14:foregroundMark x1="53559" y1="83023" x2="58051" y2="89186"/>
                        <a14:foregroundMark x1="57235" y1="64419" x2="52509" y2="59535"/>
                        <a14:foregroundMark x1="52509" y1="59535" x2="48075" y2="66279"/>
                        <a14:foregroundMark x1="48075" y1="66279" x2="48541" y2="76860"/>
                        <a14:foregroundMark x1="48541" y1="76860" x2="51050" y2="86163"/>
                        <a14:foregroundMark x1="51050" y1="86163" x2="55834" y2="91279"/>
                        <a14:foregroundMark x1="55834" y1="91279" x2="60735" y2="87326"/>
                        <a14:foregroundMark x1="60735" y1="87326" x2="60852" y2="76744"/>
                        <a14:foregroundMark x1="60852" y1="76744" x2="57118" y2="63140"/>
                        <a14:foregroundMark x1="56184" y1="78256" x2="51342" y2="84419"/>
                        <a14:foregroundMark x1="51342" y1="84419" x2="54726" y2="76047"/>
                        <a14:foregroundMark x1="54726" y1="76047" x2="52275" y2="85581"/>
                        <a14:foregroundMark x1="52275" y1="85581" x2="52275" y2="85698"/>
                        <a14:foregroundMark x1="54142" y1="87791" x2="55484" y2="77791"/>
                        <a14:foregroundMark x1="55484" y1="77791" x2="58985" y2="78837"/>
                        <a14:foregroundMark x1="52567" y1="87558" x2="49533" y2="78256"/>
                        <a14:foregroundMark x1="49533" y1="78256" x2="51342" y2="82558"/>
                        <a14:foregroundMark x1="52042" y1="81512" x2="48891" y2="72326"/>
                        <a14:foregroundMark x1="48891" y1="72326" x2="49242" y2="65000"/>
                        <a14:foregroundMark x1="54434" y1="82558" x2="59043" y2="87442"/>
                        <a14:foregroundMark x1="59043" y1="87442" x2="54551" y2="91279"/>
                        <a14:foregroundMark x1="59102" y1="79651" x2="57701" y2="69419"/>
                        <a14:foregroundMark x1="57701" y1="69419" x2="52509" y2="68721"/>
                        <a14:foregroundMark x1="52509" y1="68721" x2="59510" y2="73256"/>
                        <a14:foregroundMark x1="59510" y1="73256" x2="56826" y2="73256"/>
                        <a14:foregroundMark x1="52275" y1="81977" x2="50700" y2="66860"/>
                        <a14:foregroundMark x1="56709" y1="65814" x2="51867" y2="61279"/>
                        <a14:foregroundMark x1="51867" y1="61279" x2="48833" y2="61047"/>
                        <a14:foregroundMark x1="48425" y1="67093" x2="52509" y2="60465"/>
                        <a14:foregroundMark x1="52509" y1="60465" x2="52567" y2="60465"/>
                        <a14:foregroundMark x1="60035" y1="75349" x2="60443" y2="84419"/>
                        <a14:foregroundMark x1="48308" y1="66279" x2="48833" y2="62326"/>
                        <a14:backgroundMark x1="51517" y1="45581" x2="51517" y2="45581"/>
                        <a14:backgroundMark x1="55076" y1="52209" x2="59860" y2="47209"/>
                        <a14:backgroundMark x1="59860" y1="47209" x2="62719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94" t="60020" r="38673" b="8702"/>
          <a:stretch/>
        </p:blipFill>
        <p:spPr bwMode="auto">
          <a:xfrm>
            <a:off x="5937955" y="4746978"/>
            <a:ext cx="1189415" cy="143436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67079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-0.27175 0.0458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94" y="229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-0.01679 0.2694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" y="1347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D4ABB-A155-2F8D-1218-802EB4993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CDFCB7D-5447-6670-75A1-8A9F8C657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421441"/>
              </p:ext>
            </p:extLst>
          </p:nvPr>
        </p:nvGraphicFramePr>
        <p:xfrm>
          <a:off x="584200" y="1435100"/>
          <a:ext cx="11018838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C9AA173-F8FE-7193-CCE8-1792C68B0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FR" dirty="0"/>
              <a:t>LangChain.js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BF5230-5570-3EBB-8E8F-CEF44E4F0CDF}"/>
              </a:ext>
            </a:extLst>
          </p:cNvPr>
          <p:cNvSpPr/>
          <p:nvPr/>
        </p:nvSpPr>
        <p:spPr bwMode="auto">
          <a:xfrm>
            <a:off x="296562" y="2582562"/>
            <a:ext cx="11689492" cy="1297460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B5A9B9-99E0-4727-7AC0-9CF83D3D3D6E}"/>
              </a:ext>
            </a:extLst>
          </p:cNvPr>
          <p:cNvSpPr/>
          <p:nvPr/>
        </p:nvSpPr>
        <p:spPr bwMode="auto">
          <a:xfrm>
            <a:off x="296562" y="3852069"/>
            <a:ext cx="11689492" cy="1297460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FCEE66-1DB9-C1DA-7822-11380E98A6E4}"/>
              </a:ext>
            </a:extLst>
          </p:cNvPr>
          <p:cNvSpPr/>
          <p:nvPr/>
        </p:nvSpPr>
        <p:spPr bwMode="auto">
          <a:xfrm>
            <a:off x="296562" y="5149529"/>
            <a:ext cx="11689492" cy="1297460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70B42F-5F2A-3D84-6FD1-CD1EEE6F9A63}"/>
              </a:ext>
            </a:extLst>
          </p:cNvPr>
          <p:cNvSpPr/>
          <p:nvPr/>
        </p:nvSpPr>
        <p:spPr bwMode="auto">
          <a:xfrm>
            <a:off x="296562" y="1191399"/>
            <a:ext cx="11689492" cy="1297460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3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BE0EE-7F87-956C-046A-9318CB33B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D0D53CD-FDD2-FA24-0159-639B4EA79CBE}"/>
              </a:ext>
            </a:extLst>
          </p:cNvPr>
          <p:cNvSpPr/>
          <p:nvPr/>
        </p:nvSpPr>
        <p:spPr bwMode="auto">
          <a:xfrm>
            <a:off x="0" y="2090056"/>
            <a:ext cx="12192000" cy="476794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C428F-DB20-C54D-F161-0E2314E1A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Prompt templates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C35FB64-2038-63BF-72E6-D559910FB7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Inject user input, parameters and context into prompts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B488FCF-F223-D640-77A9-490AA3078E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2090056"/>
            <a:ext cx="3788358" cy="446148"/>
          </a:xfrm>
        </p:spPr>
        <p:txBody>
          <a:bodyPr/>
          <a:lstStyle/>
          <a:p>
            <a:r>
              <a:rPr lang="en-US"/>
              <a:t>main.js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CFC4D96-F80F-6C1F-D0BD-C7B3C7E7C7BB}"/>
              </a:ext>
            </a:extLst>
          </p:cNvPr>
          <p:cNvSpPr/>
          <p:nvPr/>
        </p:nvSpPr>
        <p:spPr bwMode="auto">
          <a:xfrm>
            <a:off x="5152768" y="3466071"/>
            <a:ext cx="1037967" cy="401595"/>
          </a:xfrm>
          <a:prstGeom prst="rect">
            <a:avLst/>
          </a:prstGeom>
          <a:solidFill>
            <a:srgbClr val="FFE3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1792BB-46C7-C3E6-0BA7-E217DF3837C4}"/>
              </a:ext>
            </a:extLst>
          </p:cNvPr>
          <p:cNvSpPr/>
          <p:nvPr/>
        </p:nvSpPr>
        <p:spPr bwMode="auto">
          <a:xfrm>
            <a:off x="4699687" y="4486384"/>
            <a:ext cx="947352" cy="401595"/>
          </a:xfrm>
          <a:prstGeom prst="rect">
            <a:avLst/>
          </a:prstGeom>
          <a:solidFill>
            <a:srgbClr val="FFE39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0E96B0D-4E86-FF68-EE16-19AB30F18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390" y="2754137"/>
            <a:ext cx="11018520" cy="2092881"/>
          </a:xfrm>
          <a:noFill/>
        </p:spPr>
        <p:txBody>
          <a:bodyPr/>
          <a:lstStyle/>
          <a:p>
            <a:r>
              <a:rPr lang="en-GB" sz="2000" b="0" dirty="0" err="1">
                <a:solidFill>
                  <a:srgbClr val="0000FF"/>
                </a:solidFill>
                <a:effectLst/>
              </a:rPr>
              <a:t>const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 </a:t>
            </a:r>
            <a:r>
              <a:rPr lang="en-GB" sz="2000" b="0" dirty="0" err="1">
                <a:solidFill>
                  <a:srgbClr val="0070C1"/>
                </a:solidFill>
                <a:effectLst/>
              </a:rPr>
              <a:t>promptTemplate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 </a:t>
            </a:r>
            <a:r>
              <a:rPr lang="en-GB" sz="2000" b="0" dirty="0">
                <a:solidFill>
                  <a:srgbClr val="000000"/>
                </a:solidFill>
                <a:effectLst/>
              </a:rPr>
              <a:t>=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 </a:t>
            </a:r>
            <a:r>
              <a:rPr lang="en-GB" sz="2000" b="0" dirty="0" err="1">
                <a:solidFill>
                  <a:srgbClr val="001080"/>
                </a:solidFill>
                <a:effectLst/>
              </a:rPr>
              <a:t>ChatPromptTemplate</a:t>
            </a:r>
            <a:r>
              <a:rPr lang="en-GB" sz="2000" b="0" dirty="0" err="1">
                <a:solidFill>
                  <a:srgbClr val="3B3B3B"/>
                </a:solidFill>
                <a:effectLst/>
              </a:rPr>
              <a:t>.</a:t>
            </a:r>
            <a:r>
              <a:rPr lang="en-GB" sz="2000" b="0" dirty="0" err="1">
                <a:solidFill>
                  <a:srgbClr val="795E26"/>
                </a:solidFill>
                <a:effectLst/>
              </a:rPr>
              <a:t>fromMessages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([</a:t>
            </a:r>
          </a:p>
          <a:p>
            <a:r>
              <a:rPr lang="en-GB" sz="2000" b="0" dirty="0">
                <a:solidFill>
                  <a:srgbClr val="3B3B3B"/>
                </a:solidFill>
                <a:effectLst/>
              </a:rPr>
              <a:t>  [</a:t>
            </a:r>
            <a:r>
              <a:rPr lang="en-GB" sz="2000" b="0" dirty="0">
                <a:solidFill>
                  <a:srgbClr val="A31515"/>
                </a:solidFill>
                <a:effectLst/>
              </a:rPr>
              <a:t>"system"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, </a:t>
            </a:r>
            <a:r>
              <a:rPr lang="en-GB" sz="2000" b="0" dirty="0">
                <a:solidFill>
                  <a:srgbClr val="A31515"/>
                </a:solidFill>
                <a:effectLst/>
              </a:rPr>
              <a:t>"You are a helpful assistant"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],</a:t>
            </a:r>
          </a:p>
          <a:p>
            <a:r>
              <a:rPr lang="en-GB" sz="2000" b="0" dirty="0">
                <a:solidFill>
                  <a:srgbClr val="3B3B3B"/>
                </a:solidFill>
                <a:effectLst/>
              </a:rPr>
              <a:t>  [</a:t>
            </a:r>
            <a:r>
              <a:rPr lang="en-GB" sz="2000" b="0" dirty="0">
                <a:solidFill>
                  <a:srgbClr val="A31515"/>
                </a:solidFill>
                <a:effectLst/>
              </a:rPr>
              <a:t>"user"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, </a:t>
            </a:r>
            <a:r>
              <a:rPr lang="en-GB" sz="2000" b="0" dirty="0">
                <a:solidFill>
                  <a:srgbClr val="A31515"/>
                </a:solidFill>
                <a:effectLst/>
              </a:rPr>
              <a:t>"Tell me a joke about {topic}"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],</a:t>
            </a:r>
          </a:p>
          <a:p>
            <a:r>
              <a:rPr lang="en-GB" sz="2000" b="0" dirty="0">
                <a:solidFill>
                  <a:srgbClr val="3B3B3B"/>
                </a:solidFill>
                <a:effectLst/>
              </a:rPr>
              <a:t>]);</a:t>
            </a:r>
          </a:p>
          <a:p>
            <a:br>
              <a:rPr lang="en-GB" sz="2000" b="0" dirty="0">
                <a:solidFill>
                  <a:srgbClr val="3B3B3B"/>
                </a:solidFill>
                <a:effectLst/>
              </a:rPr>
            </a:br>
            <a:r>
              <a:rPr lang="en-GB" sz="2000" b="0" dirty="0">
                <a:solidFill>
                  <a:srgbClr val="AF00DB"/>
                </a:solidFill>
                <a:effectLst/>
              </a:rPr>
              <a:t>await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 </a:t>
            </a:r>
            <a:r>
              <a:rPr lang="en-GB" sz="2000" b="0" dirty="0" err="1">
                <a:solidFill>
                  <a:srgbClr val="0070C1"/>
                </a:solidFill>
                <a:effectLst/>
              </a:rPr>
              <a:t>promptTemplate</a:t>
            </a:r>
            <a:r>
              <a:rPr lang="en-GB" sz="2000" b="0" dirty="0" err="1">
                <a:solidFill>
                  <a:srgbClr val="3B3B3B"/>
                </a:solidFill>
                <a:effectLst/>
              </a:rPr>
              <a:t>.</a:t>
            </a:r>
            <a:r>
              <a:rPr lang="en-GB" sz="2000" b="0" dirty="0" err="1">
                <a:solidFill>
                  <a:srgbClr val="795E26"/>
                </a:solidFill>
                <a:effectLst/>
              </a:rPr>
              <a:t>invoke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({ </a:t>
            </a:r>
            <a:r>
              <a:rPr lang="en-GB" sz="2000" b="0" dirty="0">
                <a:solidFill>
                  <a:srgbClr val="001080"/>
                </a:solidFill>
                <a:effectLst/>
              </a:rPr>
              <a:t>topic: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 </a:t>
            </a:r>
            <a:r>
              <a:rPr lang="en-GB" sz="2000" b="0" dirty="0">
                <a:solidFill>
                  <a:srgbClr val="A31515"/>
                </a:solidFill>
                <a:effectLst/>
              </a:rPr>
              <a:t>"cats"</a:t>
            </a:r>
            <a:r>
              <a:rPr lang="en-GB" sz="2000" b="0" dirty="0">
                <a:solidFill>
                  <a:srgbClr val="3B3B3B"/>
                </a:solidFill>
                <a:effectLst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8995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AE803-10FC-5E88-5AEC-24B33D1CD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A0DBE9-A352-A49F-0A15-69CA0E349508}"/>
              </a:ext>
            </a:extLst>
          </p:cNvPr>
          <p:cNvSpPr/>
          <p:nvPr/>
        </p:nvSpPr>
        <p:spPr bwMode="auto">
          <a:xfrm>
            <a:off x="0" y="2090056"/>
            <a:ext cx="12192000" cy="4767943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71A9FE-7C82-B1E4-1BEE-9E455C1D6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Runnable and chains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6B7E51F-E5F7-FFF1-B77D-7AB1B6E612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Compose processing sequences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DC21927-D148-0865-AA15-E78686F96F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" y="2090056"/>
            <a:ext cx="3788358" cy="446148"/>
          </a:xfrm>
        </p:spPr>
        <p:txBody>
          <a:bodyPr/>
          <a:lstStyle/>
          <a:p>
            <a:r>
              <a:rPr lang="en-US"/>
              <a:t>main.js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592B948-740B-2581-5B39-B6195BD5DF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6390" y="2754137"/>
            <a:ext cx="11018520" cy="3767185"/>
          </a:xfrm>
        </p:spPr>
        <p:txBody>
          <a:bodyPr/>
          <a:lstStyle/>
          <a:p>
            <a:r>
              <a:rPr lang="en-GB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type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Joke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{ </a:t>
            </a:r>
            <a:r>
              <a:rPr lang="en-GB" sz="18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joke</a:t>
            </a:r>
            <a:r>
              <a:rPr lang="en-GB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: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string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};</a:t>
            </a:r>
          </a:p>
          <a:p>
            <a:b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</a:br>
            <a:r>
              <a:rPr lang="en-GB" sz="18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const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70C1"/>
                </a:solidFill>
                <a:effectLst/>
                <a:highlight>
                  <a:srgbClr val="FFFFFF"/>
                </a:highlight>
              </a:rPr>
              <a:t>model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ChatOpenAI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({ </a:t>
            </a:r>
            <a:r>
              <a:rPr lang="en-GB" sz="18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model: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"gpt-4o-mini"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});</a:t>
            </a:r>
          </a:p>
          <a:p>
            <a:r>
              <a:rPr lang="en-GB" sz="18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const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70C1"/>
                </a:solidFill>
                <a:effectLst/>
                <a:highlight>
                  <a:srgbClr val="FFFFFF"/>
                </a:highlight>
              </a:rPr>
              <a:t>prompt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 err="1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ChatPromptTemplate</a:t>
            </a:r>
            <a:r>
              <a:rPr lang="en-GB" sz="18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GB" sz="18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fromTemplate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(</a:t>
            </a:r>
          </a:p>
          <a:p>
            <a:r>
              <a:rPr lang="en-GB" sz="1800" dirty="0">
                <a:solidFill>
                  <a:srgbClr val="3B3B3B"/>
                </a:solidFill>
                <a:highlight>
                  <a:srgbClr val="FFFFFF"/>
                </a:highlight>
              </a:rPr>
              <a:t>  </a:t>
            </a:r>
            <a:r>
              <a:rPr lang="en-GB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"Tell a joke about {topic}. Answer with valid JSON, containing one field: 'joke’”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);</a:t>
            </a:r>
          </a:p>
          <a:p>
            <a:r>
              <a:rPr lang="en-GB" sz="18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const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70C1"/>
                </a:solidFill>
                <a:effectLst/>
                <a:highlight>
                  <a:srgbClr val="FFFFFF"/>
                </a:highlight>
              </a:rPr>
              <a:t>parser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new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JsonOutputParser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&lt;</a:t>
            </a:r>
            <a:r>
              <a:rPr lang="en-GB" sz="1800" b="0" dirty="0">
                <a:solidFill>
                  <a:srgbClr val="267F99"/>
                </a:solidFill>
                <a:effectLst/>
                <a:highlight>
                  <a:srgbClr val="FFFFFF"/>
                </a:highlight>
              </a:rPr>
              <a:t>Joke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&gt;();</a:t>
            </a:r>
          </a:p>
          <a:p>
            <a:b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</a:br>
            <a:r>
              <a:rPr lang="en-GB" sz="1800" b="0" dirty="0" err="1">
                <a:solidFill>
                  <a:srgbClr val="0000FF"/>
                </a:solidFill>
                <a:effectLst/>
                <a:highlight>
                  <a:srgbClr val="FFFFFF"/>
                </a:highlight>
              </a:rPr>
              <a:t>const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70C1"/>
                </a:solidFill>
                <a:effectLst/>
                <a:highlight>
                  <a:srgbClr val="FFFFFF"/>
                </a:highlight>
              </a:rPr>
              <a:t>chain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0000"/>
                </a:solidFill>
                <a:effectLst/>
                <a:highlight>
                  <a:srgbClr val="FFFFFF"/>
                </a:highlight>
              </a:rPr>
              <a:t>=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0070C1"/>
                </a:solidFill>
                <a:effectLst/>
                <a:highlight>
                  <a:srgbClr val="FFFFFF"/>
                </a:highlight>
              </a:rPr>
              <a:t>prompt</a:t>
            </a:r>
            <a:endParaRPr lang="en-GB" sz="1800" b="0" dirty="0">
              <a:solidFill>
                <a:srgbClr val="3B3B3B"/>
              </a:solidFill>
              <a:effectLst/>
              <a:highlight>
                <a:srgbClr val="FFFFFF"/>
              </a:highlight>
            </a:endParaRPr>
          </a:p>
          <a:p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 .</a:t>
            </a:r>
            <a:r>
              <a:rPr lang="en-GB" sz="1800" b="0" dirty="0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pipe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GB" sz="1800" b="0" dirty="0">
                <a:solidFill>
                  <a:srgbClr val="0070C1"/>
                </a:solidFill>
                <a:effectLst/>
                <a:highlight>
                  <a:srgbClr val="FFFFFF"/>
                </a:highlight>
              </a:rPr>
              <a:t>model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)</a:t>
            </a:r>
          </a:p>
          <a:p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 .</a:t>
            </a:r>
            <a:r>
              <a:rPr lang="en-GB" sz="1800" b="0" dirty="0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pipe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(</a:t>
            </a:r>
            <a:r>
              <a:rPr lang="en-GB" sz="1800" b="0" dirty="0">
                <a:solidFill>
                  <a:srgbClr val="0070C1"/>
                </a:solidFill>
                <a:effectLst/>
                <a:highlight>
                  <a:srgbClr val="FFFFFF"/>
                </a:highlight>
              </a:rPr>
              <a:t>parser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);</a:t>
            </a:r>
          </a:p>
          <a:p>
            <a:b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</a:br>
            <a:r>
              <a:rPr lang="en-GB" sz="1800" b="0" dirty="0">
                <a:solidFill>
                  <a:srgbClr val="AF00DB"/>
                </a:solidFill>
                <a:effectLst/>
                <a:highlight>
                  <a:srgbClr val="FFFFFF"/>
                </a:highlight>
              </a:rPr>
              <a:t>await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 err="1">
                <a:solidFill>
                  <a:srgbClr val="0070C1"/>
                </a:solidFill>
                <a:effectLst/>
                <a:highlight>
                  <a:srgbClr val="FFFFFF"/>
                </a:highlight>
              </a:rPr>
              <a:t>chain</a:t>
            </a:r>
            <a:r>
              <a:rPr lang="en-GB" sz="1800" b="0" dirty="0" err="1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.</a:t>
            </a:r>
            <a:r>
              <a:rPr lang="en-GB" sz="1800" b="0" dirty="0" err="1">
                <a:solidFill>
                  <a:srgbClr val="795E26"/>
                </a:solidFill>
                <a:effectLst/>
                <a:highlight>
                  <a:srgbClr val="FFFFFF"/>
                </a:highlight>
              </a:rPr>
              <a:t>invoke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({ </a:t>
            </a:r>
            <a:r>
              <a:rPr lang="en-GB" sz="1800" b="0" dirty="0">
                <a:solidFill>
                  <a:srgbClr val="001080"/>
                </a:solidFill>
                <a:effectLst/>
                <a:highlight>
                  <a:srgbClr val="FFFFFF"/>
                </a:highlight>
              </a:rPr>
              <a:t>topic: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</a:t>
            </a:r>
            <a:r>
              <a:rPr lang="en-GB" sz="1800" b="0" dirty="0">
                <a:solidFill>
                  <a:srgbClr val="A31515"/>
                </a:solidFill>
                <a:effectLst/>
                <a:highlight>
                  <a:srgbClr val="FFFFFF"/>
                </a:highlight>
              </a:rPr>
              <a:t>"bears"</a:t>
            </a:r>
            <a:r>
              <a:rPr lang="en-GB" sz="1800" b="0" dirty="0">
                <a:solidFill>
                  <a:srgbClr val="3B3B3B"/>
                </a:solidFill>
                <a:effectLst/>
                <a:highlight>
                  <a:srgbClr val="FFFFFF"/>
                </a:highlight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159550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8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3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9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2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5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1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4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57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2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5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68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71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4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7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0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3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86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1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4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7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0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03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6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9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2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5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5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38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41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9" dur="indefinite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2" dur="indefinite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5" dur="indefinite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8" dur="indefinite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1" dur="indefinite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4" dur="indefinite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7" dur="indefinite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0" dur="indefinite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173" dur="indefinite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ED9B4-3032-2B94-7287-9FC116BC6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0E21C-7734-907C-D4EB-E140D8DB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FR" dirty="0"/>
              <a:t>Components overview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55C4628-C085-47FA-C94E-CDA527F99FDB}"/>
              </a:ext>
            </a:extLst>
          </p:cNvPr>
          <p:cNvGraphicFramePr>
            <a:graphicFrameLocks noGrp="1"/>
          </p:cNvGraphicFramePr>
          <p:nvPr/>
        </p:nvGraphicFramePr>
        <p:xfrm>
          <a:off x="584200" y="1489393"/>
          <a:ext cx="11018839" cy="472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45307">
                  <a:extLst>
                    <a:ext uri="{9D8B030D-6E8A-4147-A177-3AD203B41FA5}">
                      <a16:colId xmlns:a16="http://schemas.microsoft.com/office/drawing/2014/main" val="317600551"/>
                    </a:ext>
                  </a:extLst>
                </a:gridCol>
                <a:gridCol w="7273532">
                  <a:extLst>
                    <a:ext uri="{9D8B030D-6E8A-4147-A177-3AD203B41FA5}">
                      <a16:colId xmlns:a16="http://schemas.microsoft.com/office/drawing/2014/main" val="2674397749"/>
                    </a:ext>
                  </a:extLst>
                </a:gridCol>
              </a:tblGrid>
              <a:tr h="525040">
                <a:tc>
                  <a:txBody>
                    <a:bodyPr/>
                    <a:lstStyle/>
                    <a:p>
                      <a:r>
                        <a:rPr lang="en-FR" sz="2400" dirty="0"/>
                        <a:t>Component</a:t>
                      </a:r>
                    </a:p>
                  </a:txBody>
                  <a:tcPr marL="122693" marR="122693" marT="61346" marB="61346"/>
                </a:tc>
                <a:tc>
                  <a:txBody>
                    <a:bodyPr/>
                    <a:lstStyle/>
                    <a:p>
                      <a:r>
                        <a:rPr lang="en-FR" sz="2400" dirty="0"/>
                        <a:t>Usage</a:t>
                      </a:r>
                    </a:p>
                  </a:txBody>
                  <a:tcPr marL="122693" marR="122693" marT="61346" marB="61346"/>
                </a:tc>
                <a:extLst>
                  <a:ext uri="{0D108BD9-81ED-4DB2-BD59-A6C34878D82A}">
                    <a16:rowId xmlns:a16="http://schemas.microsoft.com/office/drawing/2014/main" val="1835222990"/>
                  </a:ext>
                </a:extLst>
              </a:tr>
              <a:tr h="525040">
                <a:tc>
                  <a:txBody>
                    <a:bodyPr/>
                    <a:lstStyle/>
                    <a:p>
                      <a:r>
                        <a:rPr lang="en-FR" sz="2400" dirty="0"/>
                        <a:t>Chat models</a:t>
                      </a:r>
                    </a:p>
                  </a:txBody>
                  <a:tcPr marL="122693" marR="122693" marT="61346" marB="61346"/>
                </a:tc>
                <a:tc>
                  <a:txBody>
                    <a:bodyPr/>
                    <a:lstStyle/>
                    <a:p>
                      <a:r>
                        <a:rPr lang="en-FR" sz="2400" dirty="0"/>
                        <a:t>AI chat completions</a:t>
                      </a:r>
                    </a:p>
                  </a:txBody>
                  <a:tcPr marL="122693" marR="122693" marT="61346" marB="61346"/>
                </a:tc>
                <a:extLst>
                  <a:ext uri="{0D108BD9-81ED-4DB2-BD59-A6C34878D82A}">
                    <a16:rowId xmlns:a16="http://schemas.microsoft.com/office/drawing/2014/main" val="142095323"/>
                  </a:ext>
                </a:extLst>
              </a:tr>
              <a:tr h="525040">
                <a:tc>
                  <a:txBody>
                    <a:bodyPr/>
                    <a:lstStyle/>
                    <a:p>
                      <a:r>
                        <a:rPr lang="en-FR" sz="2400" dirty="0"/>
                        <a:t>Embedding models</a:t>
                      </a:r>
                    </a:p>
                  </a:txBody>
                  <a:tcPr marL="122693" marR="122693" marT="61346" marB="61346"/>
                </a:tc>
                <a:tc>
                  <a:txBody>
                    <a:bodyPr/>
                    <a:lstStyle/>
                    <a:p>
                      <a:r>
                        <a:rPr lang="en-FR" sz="2400" dirty="0"/>
                        <a:t>Transform text into vectors</a:t>
                      </a:r>
                    </a:p>
                  </a:txBody>
                  <a:tcPr marL="122693" marR="122693" marT="61346" marB="61346"/>
                </a:tc>
                <a:extLst>
                  <a:ext uri="{0D108BD9-81ED-4DB2-BD59-A6C34878D82A}">
                    <a16:rowId xmlns:a16="http://schemas.microsoft.com/office/drawing/2014/main" val="894958227"/>
                  </a:ext>
                </a:extLst>
              </a:tr>
              <a:tr h="525040">
                <a:tc>
                  <a:txBody>
                    <a:bodyPr/>
                    <a:lstStyle/>
                    <a:p>
                      <a:r>
                        <a:rPr lang="en-FR" sz="2400" dirty="0"/>
                        <a:t>Document loaders</a:t>
                      </a:r>
                    </a:p>
                  </a:txBody>
                  <a:tcPr marL="122693" marR="122693" marT="61346" marB="61346"/>
                </a:tc>
                <a:tc>
                  <a:txBody>
                    <a:bodyPr/>
                    <a:lstStyle/>
                    <a:p>
                      <a:r>
                        <a:rPr lang="en-FR" sz="2400" dirty="0"/>
                        <a:t>Load text from various document formats</a:t>
                      </a:r>
                    </a:p>
                  </a:txBody>
                  <a:tcPr marL="122693" marR="122693" marT="61346" marB="61346"/>
                </a:tc>
                <a:extLst>
                  <a:ext uri="{0D108BD9-81ED-4DB2-BD59-A6C34878D82A}">
                    <a16:rowId xmlns:a16="http://schemas.microsoft.com/office/drawing/2014/main" val="3857777102"/>
                  </a:ext>
                </a:extLst>
              </a:tr>
              <a:tr h="525040">
                <a:tc>
                  <a:txBody>
                    <a:bodyPr/>
                    <a:lstStyle/>
                    <a:p>
                      <a:r>
                        <a:rPr lang="en-FR" sz="2400" dirty="0"/>
                        <a:t>Document transformers</a:t>
                      </a:r>
                    </a:p>
                  </a:txBody>
                  <a:tcPr marL="122693" marR="122693" marT="61346" marB="61346"/>
                </a:tc>
                <a:tc>
                  <a:txBody>
                    <a:bodyPr/>
                    <a:lstStyle/>
                    <a:p>
                      <a:r>
                        <a:rPr lang="en-FR" sz="2400" dirty="0"/>
                        <a:t>Process documents (chunking, tagging…)</a:t>
                      </a:r>
                    </a:p>
                  </a:txBody>
                  <a:tcPr marL="122693" marR="122693" marT="61346" marB="61346"/>
                </a:tc>
                <a:extLst>
                  <a:ext uri="{0D108BD9-81ED-4DB2-BD59-A6C34878D82A}">
                    <a16:rowId xmlns:a16="http://schemas.microsoft.com/office/drawing/2014/main" val="1518577940"/>
                  </a:ext>
                </a:extLst>
              </a:tr>
              <a:tr h="525040">
                <a:tc>
                  <a:txBody>
                    <a:bodyPr/>
                    <a:lstStyle/>
                    <a:p>
                      <a:r>
                        <a:rPr lang="en-FR" sz="2400" dirty="0"/>
                        <a:t>Vector stores</a:t>
                      </a:r>
                    </a:p>
                  </a:txBody>
                  <a:tcPr marL="122693" marR="122693" marT="61346" marB="61346"/>
                </a:tc>
                <a:tc>
                  <a:txBody>
                    <a:bodyPr/>
                    <a:lstStyle/>
                    <a:p>
                      <a:r>
                        <a:rPr lang="en-FR" sz="2400" dirty="0"/>
                        <a:t>Store documents and perform vector search</a:t>
                      </a:r>
                    </a:p>
                  </a:txBody>
                  <a:tcPr marL="122693" marR="122693" marT="61346" marB="61346"/>
                </a:tc>
                <a:extLst>
                  <a:ext uri="{0D108BD9-81ED-4DB2-BD59-A6C34878D82A}">
                    <a16:rowId xmlns:a16="http://schemas.microsoft.com/office/drawing/2014/main" val="1334561996"/>
                  </a:ext>
                </a:extLst>
              </a:tr>
              <a:tr h="525040">
                <a:tc>
                  <a:txBody>
                    <a:bodyPr/>
                    <a:lstStyle/>
                    <a:p>
                      <a:r>
                        <a:rPr lang="en-FR" sz="2400" dirty="0"/>
                        <a:t>Store</a:t>
                      </a:r>
                    </a:p>
                  </a:txBody>
                  <a:tcPr marL="122693" marR="122693" marT="61346" marB="61346"/>
                </a:tc>
                <a:tc>
                  <a:txBody>
                    <a:bodyPr/>
                    <a:lstStyle/>
                    <a:p>
                      <a:r>
                        <a:rPr lang="en-FR" sz="2400" dirty="0"/>
                        <a:t>Store chat history</a:t>
                      </a:r>
                    </a:p>
                  </a:txBody>
                  <a:tcPr marL="122693" marR="122693" marT="61346" marB="61346"/>
                </a:tc>
                <a:extLst>
                  <a:ext uri="{0D108BD9-81ED-4DB2-BD59-A6C34878D82A}">
                    <a16:rowId xmlns:a16="http://schemas.microsoft.com/office/drawing/2014/main" val="1958046714"/>
                  </a:ext>
                </a:extLst>
              </a:tr>
              <a:tr h="525040">
                <a:tc>
                  <a:txBody>
                    <a:bodyPr/>
                    <a:lstStyle/>
                    <a:p>
                      <a:r>
                        <a:rPr lang="en-FR" sz="2400" dirty="0"/>
                        <a:t>Retrievers</a:t>
                      </a:r>
                    </a:p>
                  </a:txBody>
                  <a:tcPr marL="122693" marR="122693" marT="61346" marB="61346"/>
                </a:tc>
                <a:tc>
                  <a:txBody>
                    <a:bodyPr/>
                    <a:lstStyle/>
                    <a:p>
                      <a:r>
                        <a:rPr lang="en-FR" sz="2400" dirty="0"/>
                        <a:t>Get documents</a:t>
                      </a:r>
                    </a:p>
                  </a:txBody>
                  <a:tcPr marL="122693" marR="122693" marT="61346" marB="61346"/>
                </a:tc>
                <a:extLst>
                  <a:ext uri="{0D108BD9-81ED-4DB2-BD59-A6C34878D82A}">
                    <a16:rowId xmlns:a16="http://schemas.microsoft.com/office/drawing/2014/main" val="2330882616"/>
                  </a:ext>
                </a:extLst>
              </a:tr>
              <a:tr h="525040">
                <a:tc>
                  <a:txBody>
                    <a:bodyPr/>
                    <a:lstStyle/>
                    <a:p>
                      <a:r>
                        <a:rPr lang="en-FR" sz="2400" dirty="0"/>
                        <a:t>Tools</a:t>
                      </a:r>
                    </a:p>
                  </a:txBody>
                  <a:tcPr marL="122693" marR="122693" marT="61346" marB="61346"/>
                </a:tc>
                <a:tc>
                  <a:txBody>
                    <a:bodyPr/>
                    <a:lstStyle/>
                    <a:p>
                      <a:r>
                        <a:rPr lang="en-FR" sz="2400" dirty="0"/>
                        <a:t>Functions that can be called by agents</a:t>
                      </a:r>
                    </a:p>
                  </a:txBody>
                  <a:tcPr marL="122693" marR="122693" marT="61346" marB="61346"/>
                </a:tc>
                <a:extLst>
                  <a:ext uri="{0D108BD9-81ED-4DB2-BD59-A6C34878D82A}">
                    <a16:rowId xmlns:a16="http://schemas.microsoft.com/office/drawing/2014/main" val="142311124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46F99B7-E7D2-C633-B03D-2FC895DC2CE3}"/>
              </a:ext>
            </a:extLst>
          </p:cNvPr>
          <p:cNvSpPr/>
          <p:nvPr/>
        </p:nvSpPr>
        <p:spPr bwMode="auto">
          <a:xfrm>
            <a:off x="420130" y="1371600"/>
            <a:ext cx="11442356" cy="5041557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752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2.59259E-6 L -0.00378 0.16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7 0.1676 L 4.16667E-6 0.2467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24676 L 4.16667E-6 0.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4 L 4.16667E-6 0.62871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62871 L 4.16667E-6 0.7351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RAG apps with </a:t>
            </a:r>
            <a:r>
              <a:rPr lang="en-US" dirty="0" err="1"/>
              <a:t>LangChain.js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BDFB-DC0A-3912-BF09-98BEA411A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553998"/>
          </a:xfrm>
        </p:spPr>
        <p:txBody>
          <a:bodyPr/>
          <a:lstStyle/>
          <a:p>
            <a:r>
              <a:rPr lang="en-US" dirty="0" err="1"/>
              <a:t>Glaucia</a:t>
            </a:r>
            <a:r>
              <a:rPr lang="en-US" dirty="0"/>
              <a:t> </a:t>
            </a:r>
            <a:r>
              <a:rPr lang="en-US" dirty="0" err="1"/>
              <a:t>Lemos</a:t>
            </a:r>
            <a:endParaRPr lang="en-US" dirty="0"/>
          </a:p>
          <a:p>
            <a:r>
              <a:rPr lang="en-US" dirty="0"/>
              <a:t>Yohan Lasorsa</a:t>
            </a:r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CA770-5D3E-2919-E8DB-5E4DDF931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889F-90B1-ADCF-C8A4-13138BB70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serverless-chat-langchainjs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E73EBD-085F-549F-E0B2-B98FF925B2C6}"/>
              </a:ext>
            </a:extLst>
          </p:cNvPr>
          <p:cNvSpPr txBox="1"/>
          <p:nvPr/>
        </p:nvSpPr>
        <p:spPr>
          <a:xfrm>
            <a:off x="5910471" y="1232452"/>
            <a:ext cx="5693265" cy="40626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dirty="0"/>
              <a:t>Azure OpenAI +</a:t>
            </a:r>
          </a:p>
          <a:p>
            <a:pPr algn="l"/>
            <a:r>
              <a:rPr lang="en-US" sz="2400" dirty="0"/>
              <a:t>Azure Cosmos DB +</a:t>
            </a:r>
          </a:p>
          <a:p>
            <a:pPr algn="l"/>
            <a:r>
              <a:rPr lang="en-US" sz="2400" dirty="0"/>
              <a:t>Azure Functions +</a:t>
            </a:r>
            <a:br>
              <a:rPr lang="en-US" sz="2400" dirty="0"/>
            </a:br>
            <a:r>
              <a:rPr lang="en-US" sz="2400" dirty="0"/>
              <a:t>Azure Static Web Apps</a:t>
            </a:r>
          </a:p>
          <a:p>
            <a:pPr algn="l"/>
            <a:endParaRPr lang="en-US" sz="2400" dirty="0"/>
          </a:p>
          <a:p>
            <a:pPr algn="l"/>
            <a:r>
              <a:rPr lang="en-US" sz="2400" b="1" dirty="0">
                <a:solidFill>
                  <a:schemeClr val="tx2"/>
                </a:solidFill>
              </a:rPr>
              <a:t>Features: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Simple serverless backend (3 APIs)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Reusable and customizable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 fully locally with </a:t>
            </a:r>
            <a:r>
              <a:rPr lang="en-US" sz="2400" dirty="0" err="1"/>
              <a:t>Ollama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Optional enterprise-level security</a:t>
            </a:r>
          </a:p>
          <a:p>
            <a:pPr algn="l"/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5077A7-B9BD-CCCE-4AFB-DF89DD99C6D0}"/>
              </a:ext>
            </a:extLst>
          </p:cNvPr>
          <p:cNvSpPr txBox="1"/>
          <p:nvPr/>
        </p:nvSpPr>
        <p:spPr>
          <a:xfrm>
            <a:off x="5844211" y="5079553"/>
            <a:ext cx="41346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dirty="0"/>
          </a:p>
          <a:p>
            <a:pPr algn="l"/>
            <a:r>
              <a:rPr lang="en-US" sz="2400" dirty="0"/>
              <a:t>Code:</a:t>
            </a:r>
          </a:p>
          <a:p>
            <a:pPr algn="l"/>
            <a:r>
              <a:rPr lang="en-US" sz="40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aka.ms/lcjs/chat</a:t>
            </a: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65E30-0568-327E-0F31-657C47D24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4" y="1232452"/>
            <a:ext cx="4631004" cy="529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769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CD35-4B0F-F623-77D8-BC334CB76D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64949" y="3151187"/>
            <a:ext cx="3181350" cy="552450"/>
          </a:xfrm>
        </p:spPr>
        <p:txBody>
          <a:bodyPr/>
          <a:lstStyle/>
          <a:p>
            <a:r>
              <a:rPr lang="en-FR" dirty="0"/>
              <a:t>Architecture</a:t>
            </a:r>
          </a:p>
        </p:txBody>
      </p:sp>
      <p:pic>
        <p:nvPicPr>
          <p:cNvPr id="1028" name="Picture 4" descr="Application architecture">
            <a:extLst>
              <a:ext uri="{FF2B5EF4-FFF2-40B4-BE49-F238E27FC236}">
                <a16:creationId xmlns:a16="http://schemas.microsoft.com/office/drawing/2014/main" id="{18B01914-03D8-6FCD-3DD3-95CDC899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765" y="0"/>
            <a:ext cx="7781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36318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D4955-EC10-ACDB-566A-76356864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FR" dirty="0"/>
              <a:t>Technical stack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30CA6-8859-4D51-C6B6-0C8CCA34E33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3016210"/>
          </a:xfrm>
        </p:spPr>
        <p:txBody>
          <a:bodyPr/>
          <a:lstStyle/>
          <a:p>
            <a:pPr marL="0" indent="0">
              <a:buNone/>
            </a:pPr>
            <a:r>
              <a:rPr lang="en-FR" b="1" dirty="0"/>
              <a:t>Backend</a:t>
            </a:r>
          </a:p>
          <a:p>
            <a:r>
              <a:rPr lang="en-FR" dirty="0"/>
              <a:t>Node.js</a:t>
            </a:r>
          </a:p>
          <a:p>
            <a:r>
              <a:rPr lang="en-FR" dirty="0"/>
              <a:t>TypeScript</a:t>
            </a:r>
          </a:p>
          <a:p>
            <a:r>
              <a:rPr lang="en-FR" dirty="0"/>
              <a:t>LangChain.js</a:t>
            </a:r>
          </a:p>
          <a:p>
            <a:pPr marL="0" indent="0">
              <a:buNone/>
            </a:pPr>
            <a:endParaRPr lang="en-FR" dirty="0"/>
          </a:p>
          <a:p>
            <a:pPr marL="0" indent="0">
              <a:buNone/>
            </a:pPr>
            <a:r>
              <a:rPr lang="en-FR" dirty="0"/>
              <a:t>Hosted on Azure 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84D0C53-9A4A-0271-CA53-0E71E9EF675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389024" cy="3877985"/>
          </a:xfrm>
        </p:spPr>
        <p:txBody>
          <a:bodyPr/>
          <a:lstStyle/>
          <a:p>
            <a:pPr marL="0" indent="0">
              <a:buNone/>
            </a:pPr>
            <a:r>
              <a:rPr lang="en-FR" b="1" dirty="0"/>
              <a:t>Frontend</a:t>
            </a:r>
          </a:p>
          <a:p>
            <a:r>
              <a:rPr lang="en-FR" dirty="0"/>
              <a:t>Lit web component</a:t>
            </a:r>
          </a:p>
          <a:p>
            <a:r>
              <a:rPr lang="en-FR" dirty="0"/>
              <a:t>Vanilla HTML</a:t>
            </a:r>
          </a:p>
          <a:p>
            <a:r>
              <a:rPr lang="en-FR" dirty="0"/>
              <a:t>Vite</a:t>
            </a:r>
            <a:br>
              <a:rPr lang="en-FR" dirty="0"/>
            </a:br>
            <a:endParaRPr lang="en-FR" dirty="0"/>
          </a:p>
          <a:p>
            <a:pPr marL="0" indent="0">
              <a:buNone/>
            </a:pPr>
            <a:r>
              <a:rPr lang="en-FR" dirty="0"/>
              <a:t>Hosted on Azure Static Web Apps</a:t>
            </a:r>
          </a:p>
          <a:p>
            <a:endParaRPr lang="en-FR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313BE71-A312-E2CA-1375-FF96D22C2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70989" y="4703539"/>
            <a:ext cx="1219092" cy="121909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2D2F01AE-FD62-6C5C-EBDF-D85DE55DA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25556" y="4569901"/>
            <a:ext cx="1352730" cy="135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5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for Azure deployment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01005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000" dirty="0"/>
              <a:t>Azure account and subscription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000" dirty="0"/>
              <a:t>A free account can be used, but will have limitations.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/>
              <a:t>Access to Azure OpenAI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000" dirty="0"/>
              <a:t>Azure account permissions: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ui-monospace"/>
              </a:rPr>
              <a:t>Microsoft.Authorization</a:t>
            </a:r>
            <a:r>
              <a:rPr lang="en-US" sz="2400" b="0" i="0" dirty="0">
                <a:effectLst/>
                <a:latin typeface="ui-monospace"/>
              </a:rPr>
              <a:t>/</a:t>
            </a:r>
            <a:r>
              <a:rPr lang="en-US" sz="2400" b="0" i="0" dirty="0" err="1">
                <a:effectLst/>
                <a:latin typeface="ui-monospace"/>
              </a:rPr>
              <a:t>roleAssignments</a:t>
            </a:r>
            <a:r>
              <a:rPr lang="en-US" sz="2400" b="0" i="0" dirty="0">
                <a:effectLst/>
                <a:latin typeface="ui-monospace"/>
              </a:rPr>
              <a:t>/write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b="0" i="0" dirty="0" err="1">
                <a:effectLst/>
                <a:latin typeface="ui-monospace"/>
              </a:rPr>
              <a:t>Microsoft.Resources</a:t>
            </a:r>
            <a:r>
              <a:rPr lang="en-US" sz="2400" b="0" i="0" dirty="0">
                <a:effectLst/>
                <a:latin typeface="ui-monospace"/>
              </a:rPr>
              <a:t>/deployments/write on subscription level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05B338-EF04-03AF-1F48-04DEB34024D3}"/>
              </a:ext>
            </a:extLst>
          </p:cNvPr>
          <p:cNvSpPr txBox="1"/>
          <p:nvPr/>
        </p:nvSpPr>
        <p:spPr>
          <a:xfrm>
            <a:off x="414319" y="6031468"/>
            <a:ext cx="113626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GB" sz="2400" dirty="0"/>
              <a:t>https://</a:t>
            </a:r>
            <a:r>
              <a:rPr lang="en-GB" sz="2400" dirty="0" err="1"/>
              <a:t>github.com</a:t>
            </a:r>
            <a:r>
              <a:rPr lang="en-GB" sz="2400" dirty="0"/>
              <a:t>/Azure-Samples/serverless-chat-</a:t>
            </a:r>
            <a:r>
              <a:rPr lang="en-GB" sz="2400" dirty="0" err="1"/>
              <a:t>langchainjs</a:t>
            </a:r>
            <a:r>
              <a:rPr lang="en-GB" sz="2400" dirty="0"/>
              <a:t>/#azure-prerequisites</a:t>
            </a:r>
            <a:endParaRPr lang="en-FR" sz="2400" dirty="0" err="1"/>
          </a:p>
        </p:txBody>
      </p:sp>
    </p:spTree>
    <p:extLst>
      <p:ext uri="{BB962C8B-B14F-4D97-AF65-F5344CB8AC3E}">
        <p14:creationId xmlns:p14="http://schemas.microsoft.com/office/powerpoint/2010/main" val="23266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5BEC-5F9F-8F4D-AA28-3CAC0D4AB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Opening the project: 3 options</a:t>
            </a:r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E1BFADC-4446-7ADE-E48F-6E88207DB6AE}"/>
              </a:ext>
            </a:extLst>
          </p:cNvPr>
          <p:cNvSpPr txBox="1">
            <a:spLocks/>
          </p:cNvSpPr>
          <p:nvPr/>
        </p:nvSpPr>
        <p:spPr>
          <a:xfrm>
            <a:off x="666750" y="1591230"/>
            <a:ext cx="6619875" cy="4351338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GitHub Codespaces →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r>
              <a:rPr lang="en-US" dirty="0"/>
              <a:t>VS Code with Dev Containers extension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r>
              <a:rPr lang="en-US" dirty="0"/>
              <a:t>Your Local Environment </a:t>
            </a:r>
          </a:p>
          <a:p>
            <a:pPr lvl="1"/>
            <a:r>
              <a:rPr lang="en-US" dirty="0"/>
              <a:t>Node.js 20+</a:t>
            </a:r>
          </a:p>
          <a:p>
            <a:pPr lvl="1"/>
            <a:r>
              <a:rPr lang="en-US" dirty="0"/>
              <a:t>Azure Developer CLI</a:t>
            </a:r>
          </a:p>
          <a:p>
            <a:pPr lvl="1"/>
            <a:r>
              <a:rPr lang="en-US" dirty="0"/>
              <a:t>(Optional) </a:t>
            </a:r>
            <a:r>
              <a:rPr lang="en-US" dirty="0" err="1"/>
              <a:t>Ollama</a:t>
            </a:r>
            <a:endParaRPr lang="en-US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156BE02-99F4-2D93-DCAD-67EFED1B04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b="2583"/>
          <a:stretch/>
        </p:blipFill>
        <p:spPr>
          <a:xfrm>
            <a:off x="7825400" y="1702594"/>
            <a:ext cx="3687149" cy="3452812"/>
          </a:xfrm>
          <a:prstGeom prst="rect">
            <a:avLst/>
          </a:prstGeom>
          <a:ln>
            <a:solidFill>
              <a:srgbClr val="2454C3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F020E2-BC70-7174-8C58-95E2C63FF34F}"/>
              </a:ext>
            </a:extLst>
          </p:cNvPr>
          <p:cNvSpPr txBox="1"/>
          <p:nvPr/>
        </p:nvSpPr>
        <p:spPr>
          <a:xfrm>
            <a:off x="666750" y="5942568"/>
            <a:ext cx="108457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</a:t>
            </a:r>
            <a:r>
              <a:rPr lang="en-US" sz="2000" dirty="0" err="1"/>
              <a:t>github.com</a:t>
            </a:r>
            <a:r>
              <a:rPr lang="en-US" sz="2000" dirty="0"/>
              <a:t>/Azure-Samples/serverless-chat-</a:t>
            </a:r>
            <a:r>
              <a:rPr lang="en-US" sz="2000" dirty="0" err="1"/>
              <a:t>langchainjs</a:t>
            </a:r>
            <a:r>
              <a:rPr lang="en-US" sz="2000" dirty="0"/>
              <a:t>/#getting-started</a:t>
            </a:r>
          </a:p>
        </p:txBody>
      </p:sp>
    </p:spTree>
    <p:extLst>
      <p:ext uri="{BB962C8B-B14F-4D97-AF65-F5344CB8AC3E}">
        <p14:creationId xmlns:p14="http://schemas.microsoft.com/office/powerpoint/2010/main" val="14050984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BAFF3-CF96-92F0-42A7-76F7E645B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71248-9AC5-1740-665F-E7680A353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Deploying with the Azure Developer CLI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DB490E-F867-07F7-FF16-7061D1C265D6}"/>
              </a:ext>
            </a:extLst>
          </p:cNvPr>
          <p:cNvSpPr/>
          <p:nvPr/>
        </p:nvSpPr>
        <p:spPr>
          <a:xfrm>
            <a:off x="588265" y="2064583"/>
            <a:ext cx="10741891" cy="650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7A123D-910B-0375-E59E-D82CAB5CCE11}"/>
              </a:ext>
            </a:extLst>
          </p:cNvPr>
          <p:cNvSpPr txBox="1"/>
          <p:nvPr/>
        </p:nvSpPr>
        <p:spPr>
          <a:xfrm>
            <a:off x="701410" y="2156948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aco" pitchFamily="2" charset="77"/>
              </a:rPr>
              <a:t>azd auth login --use-device-code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EB5950-97ED-A4C3-3FA0-E96E69A1A4CC}"/>
              </a:ext>
            </a:extLst>
          </p:cNvPr>
          <p:cNvSpPr/>
          <p:nvPr/>
        </p:nvSpPr>
        <p:spPr>
          <a:xfrm>
            <a:off x="588265" y="3587639"/>
            <a:ext cx="10741891" cy="650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481569-07B5-9A19-4C98-6DABCB25B7C1}"/>
              </a:ext>
            </a:extLst>
          </p:cNvPr>
          <p:cNvSpPr txBox="1"/>
          <p:nvPr/>
        </p:nvSpPr>
        <p:spPr>
          <a:xfrm>
            <a:off x="701410" y="368000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aco" pitchFamily="2" charset="77"/>
              </a:rPr>
              <a:t>azd env new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0BF2C7-2860-4051-EE01-8ACA32CC2B34}"/>
              </a:ext>
            </a:extLst>
          </p:cNvPr>
          <p:cNvSpPr/>
          <p:nvPr/>
        </p:nvSpPr>
        <p:spPr>
          <a:xfrm>
            <a:off x="588265" y="4973954"/>
            <a:ext cx="10741891" cy="6509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CA86F-E5BE-21B8-E2E9-E8B1BF21BB11}"/>
              </a:ext>
            </a:extLst>
          </p:cNvPr>
          <p:cNvSpPr txBox="1"/>
          <p:nvPr/>
        </p:nvSpPr>
        <p:spPr>
          <a:xfrm>
            <a:off x="701410" y="5066319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aco" pitchFamily="2" charset="77"/>
              </a:rPr>
              <a:t>azd up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D6A4917-7B2F-0CC2-623E-3A914E086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264" y="1517129"/>
            <a:ext cx="4613163" cy="54745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Login to your Azure account: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F26475E-F362-A39C-1A77-91F8189F715A}"/>
              </a:ext>
            </a:extLst>
          </p:cNvPr>
          <p:cNvSpPr txBox="1">
            <a:spLocks/>
          </p:cNvSpPr>
          <p:nvPr/>
        </p:nvSpPr>
        <p:spPr>
          <a:xfrm>
            <a:off x="588264" y="3016321"/>
            <a:ext cx="9513154" cy="54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Create a new </a:t>
            </a:r>
            <a:r>
              <a:rPr lang="en-US" dirty="0" err="1"/>
              <a:t>azd</a:t>
            </a:r>
            <a:r>
              <a:rPr lang="en-US" dirty="0"/>
              <a:t> environment: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54D0D350-7C87-F0B2-55B6-93948BA5EA02}"/>
              </a:ext>
            </a:extLst>
          </p:cNvPr>
          <p:cNvSpPr txBox="1">
            <a:spLocks/>
          </p:cNvSpPr>
          <p:nvPr/>
        </p:nvSpPr>
        <p:spPr>
          <a:xfrm>
            <a:off x="588263" y="4472683"/>
            <a:ext cx="6740138" cy="547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Provision resources and deploy app: 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8BE9130-F77A-52DA-4C1B-8ECB31C2B4E3}"/>
              </a:ext>
            </a:extLst>
          </p:cNvPr>
          <p:cNvSpPr txBox="1">
            <a:spLocks/>
          </p:cNvSpPr>
          <p:nvPr/>
        </p:nvSpPr>
        <p:spPr>
          <a:xfrm>
            <a:off x="588263" y="5995739"/>
            <a:ext cx="10515600" cy="421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💸  Deploys by default using free tiers!</a:t>
            </a:r>
          </a:p>
        </p:txBody>
      </p:sp>
    </p:spTree>
    <p:extLst>
      <p:ext uri="{BB962C8B-B14F-4D97-AF65-F5344CB8AC3E}">
        <p14:creationId xmlns:p14="http://schemas.microsoft.com/office/powerpoint/2010/main" val="2881662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B6309-53D4-7857-EA9F-D0211CA0D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077D7-563A-74D8-3877-10050B7B3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Code walkthrough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4A89BF81-F0E7-D125-44CB-048DDA632F2C}"/>
              </a:ext>
            </a:extLst>
          </p:cNvPr>
          <p:cNvSpPr txBox="1">
            <a:spLocks/>
          </p:cNvSpPr>
          <p:nvPr/>
        </p:nvSpPr>
        <p:spPr>
          <a:xfrm>
            <a:off x="1144951" y="1662998"/>
            <a:ext cx="3183777" cy="889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Typescript frontend</a:t>
            </a:r>
          </a:p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</a:rPr>
              <a:t>(Lit Web Component)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719634-2A16-4171-6D87-E4470D193ED6}"/>
              </a:ext>
            </a:extLst>
          </p:cNvPr>
          <p:cNvSpPr txBox="1">
            <a:spLocks/>
          </p:cNvSpPr>
          <p:nvPr/>
        </p:nvSpPr>
        <p:spPr>
          <a:xfrm>
            <a:off x="6665645" y="1716477"/>
            <a:ext cx="4013079" cy="889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b="1" dirty="0">
                <a:solidFill>
                  <a:schemeClr val="tx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Node.js backend</a:t>
            </a:r>
          </a:p>
          <a:p>
            <a:pPr marL="0" indent="0" algn="ctr"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1"/>
                </a:solidFill>
                <a:latin typeface="Segoe UI" panose="020B0502040204020203" pitchFamily="34" charset="0"/>
              </a:rPr>
              <a:t>(Azure Functions, TypeScript)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281DE9-5AC3-FF1D-2818-7D0C9873B5B6}"/>
              </a:ext>
            </a:extLst>
          </p:cNvPr>
          <p:cNvSpPr txBox="1"/>
          <p:nvPr/>
        </p:nvSpPr>
        <p:spPr>
          <a:xfrm>
            <a:off x="1625313" y="2912522"/>
            <a:ext cx="2223052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chat.ts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getCompletion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3CD0B6-72BB-F1E7-287D-4D2B2AC955BC}"/>
              </a:ext>
            </a:extLst>
          </p:cNvPr>
          <p:cNvSpPr txBox="1"/>
          <p:nvPr/>
        </p:nvSpPr>
        <p:spPr>
          <a:xfrm>
            <a:off x="2043611" y="4135106"/>
            <a:ext cx="140435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api.ts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chatApi</a:t>
            </a:r>
            <a:r>
              <a:rPr lang="en-US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DD5A8E-45EC-06ED-9A22-BA5F2B7B9AA0}"/>
              </a:ext>
            </a:extLst>
          </p:cNvPr>
          <p:cNvSpPr txBox="1"/>
          <p:nvPr/>
        </p:nvSpPr>
        <p:spPr>
          <a:xfrm>
            <a:off x="9255988" y="3244334"/>
            <a:ext cx="178480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chat-</a:t>
            </a:r>
            <a:r>
              <a:rPr lang="en-US" i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post.ts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89A1E5-6599-3FA8-F676-8ADB7DBCB710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736839" y="3558853"/>
            <a:ext cx="8950" cy="5762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8AD27AA-59E7-755F-87CA-FF7A52EE4228}"/>
              </a:ext>
            </a:extLst>
          </p:cNvPr>
          <p:cNvSpPr/>
          <p:nvPr/>
        </p:nvSpPr>
        <p:spPr>
          <a:xfrm>
            <a:off x="5123648" y="1828800"/>
            <a:ext cx="45719" cy="4572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811AE-219C-AA2D-68E3-E7A1AA75FB91}"/>
              </a:ext>
            </a:extLst>
          </p:cNvPr>
          <p:cNvSpPr txBox="1"/>
          <p:nvPr/>
        </p:nvSpPr>
        <p:spPr>
          <a:xfrm>
            <a:off x="874405" y="5335435"/>
            <a:ext cx="372486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i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microsoft</a:t>
            </a:r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/ai-chat-protocol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7A6705B-724E-2816-E938-16C3815D1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92" y="5804527"/>
            <a:ext cx="1167519" cy="45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FA2462-C97E-9E41-72BB-5C30B37C7EFF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 flipH="1">
            <a:off x="2736838" y="4781437"/>
            <a:ext cx="8951" cy="5539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3DEFA94-D798-55E0-5AEE-918DED2A28DF}"/>
              </a:ext>
            </a:extLst>
          </p:cNvPr>
          <p:cNvSpPr txBox="1"/>
          <p:nvPr/>
        </p:nvSpPr>
        <p:spPr>
          <a:xfrm>
            <a:off x="9255988" y="4297648"/>
            <a:ext cx="24243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documents-</a:t>
            </a:r>
            <a:r>
              <a:rPr lang="en-US" i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post.ts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A53230-37EF-88C2-86EF-1BFE5FCC0FA6}"/>
              </a:ext>
            </a:extLst>
          </p:cNvPr>
          <p:cNvSpPr txBox="1"/>
          <p:nvPr/>
        </p:nvSpPr>
        <p:spPr>
          <a:xfrm>
            <a:off x="9255988" y="5350963"/>
            <a:ext cx="2424342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documents-</a:t>
            </a:r>
            <a:r>
              <a:rPr lang="en-US" i="1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get.ts</a:t>
            </a:r>
            <a:endParaRPr lang="en-US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953503-C127-1BE5-8810-DD895309B9FE}"/>
              </a:ext>
            </a:extLst>
          </p:cNvPr>
          <p:cNvSpPr txBox="1"/>
          <p:nvPr/>
        </p:nvSpPr>
        <p:spPr>
          <a:xfrm>
            <a:off x="5962435" y="3244334"/>
            <a:ext cx="256942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FR" sz="2000" dirty="0"/>
              <a:t>POST /api/chat/stream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A08616E-F6A6-517F-5D4F-989E6C22876C}"/>
              </a:ext>
            </a:extLst>
          </p:cNvPr>
          <p:cNvSpPr txBox="1"/>
          <p:nvPr/>
        </p:nvSpPr>
        <p:spPr>
          <a:xfrm>
            <a:off x="5958745" y="4313036"/>
            <a:ext cx="24846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FR" sz="2000" dirty="0"/>
              <a:t>POST /api/documents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03BE3B-65B2-DE5B-C1C2-DF6303666436}"/>
              </a:ext>
            </a:extLst>
          </p:cNvPr>
          <p:cNvSpPr txBox="1"/>
          <p:nvPr/>
        </p:nvSpPr>
        <p:spPr>
          <a:xfrm>
            <a:off x="5958744" y="5366351"/>
            <a:ext cx="29099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FR" sz="2000" dirty="0"/>
              <a:t>GET /api/documents/{file}</a:t>
            </a:r>
          </a:p>
        </p:txBody>
      </p:sp>
    </p:spTree>
    <p:extLst>
      <p:ext uri="{BB962C8B-B14F-4D97-AF65-F5344CB8AC3E}">
        <p14:creationId xmlns:p14="http://schemas.microsoft.com/office/powerpoint/2010/main" val="172278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59259E-6 L 8.33333E-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6 L 1.875E-6 0.03541 " pathEditMode="relative" rAng="0" ptsTypes="AA">
                                      <p:cBhvr>
                                        <p:cTn id="35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8" grpId="0"/>
      <p:bldP spid="8" grpId="1"/>
      <p:bldP spid="17" grpId="0" animBg="1"/>
      <p:bldP spid="18" grpId="0" animBg="1"/>
      <p:bldP spid="19" grpId="0" animBg="1"/>
      <p:bldP spid="7" grpId="0" animBg="1"/>
      <p:bldP spid="28" grpId="0" animBg="1"/>
      <p:bldP spid="29" grpId="0" animBg="1"/>
      <p:bldP spid="30" grpId="0"/>
      <p:bldP spid="31" grpId="0"/>
      <p:bldP spid="3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4A164-C9B5-6382-78C7-D5C18BE81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AD028-34BC-C7D0-1057-29424D337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Starting the local server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BA0CD3-9AEF-B716-F7B5-759D7D2EC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118" y="1618236"/>
            <a:ext cx="2956423" cy="430887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aco" pitchFamily="2" charset="77"/>
              </a:rPr>
              <a:t>npm</a:t>
            </a:r>
            <a:r>
              <a:rPr lang="en-US" dirty="0">
                <a:solidFill>
                  <a:schemeClr val="bg1"/>
                </a:solidFill>
                <a:latin typeface="Monaco" pitchFamily="2" charset="77"/>
              </a:rPr>
              <a:t> start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64F54-4E7F-A8E1-BCC2-7533F58B92F3}"/>
              </a:ext>
            </a:extLst>
          </p:cNvPr>
          <p:cNvSpPr txBox="1">
            <a:spLocks/>
          </p:cNvSpPr>
          <p:nvPr/>
        </p:nvSpPr>
        <p:spPr>
          <a:xfrm>
            <a:off x="4703975" y="1548793"/>
            <a:ext cx="6902808" cy="4255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sz="3000" dirty="0"/>
              <a:t>Starts Azure Functions emulator (backend API)</a:t>
            </a:r>
            <a:br>
              <a:rPr lang="en-US" sz="3000" dirty="0"/>
            </a:br>
            <a:endParaRPr lang="en-US" sz="3000" dirty="0"/>
          </a:p>
          <a:p>
            <a:pPr marL="742950" indent="-742950">
              <a:buFont typeface="+mj-lt"/>
              <a:buAutoNum type="arabicPeriod"/>
            </a:pPr>
            <a:r>
              <a:rPr lang="en-US" sz="3000" dirty="0"/>
              <a:t>Starts a </a:t>
            </a:r>
            <a:r>
              <a:rPr lang="en-US" sz="3000" dirty="0" err="1"/>
              <a:t>Vite</a:t>
            </a:r>
            <a:r>
              <a:rPr lang="en-US" sz="3000" dirty="0"/>
              <a:t> dev server for the frontend with local API proxy</a:t>
            </a:r>
          </a:p>
          <a:p>
            <a:pPr marL="742950" indent="-742950">
              <a:buFont typeface="+mj-lt"/>
              <a:buAutoNum type="arabicPeriod"/>
            </a:pPr>
            <a:endParaRPr lang="en-US" sz="3000" dirty="0"/>
          </a:p>
          <a:p>
            <a:pPr marL="0" indent="0">
              <a:buNone/>
            </a:pPr>
            <a:r>
              <a:rPr lang="en-US" sz="3000" dirty="0"/>
              <a:t>Both reloads automatically when you modify the code</a:t>
            </a:r>
          </a:p>
          <a:p>
            <a:pPr marL="742950" indent="-742950">
              <a:buFont typeface="+mj-lt"/>
              <a:buAutoNum type="arabicPeriod"/>
            </a:pPr>
            <a:endParaRPr lang="en-US" sz="3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3EFB42-A030-C7CC-E255-3F3A3AAF6A9D}"/>
              </a:ext>
            </a:extLst>
          </p:cNvPr>
          <p:cNvSpPr txBox="1"/>
          <p:nvPr/>
        </p:nvSpPr>
        <p:spPr>
          <a:xfrm>
            <a:off x="1058028" y="3916961"/>
            <a:ext cx="230721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8661C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localhost:7071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6D67614-BA99-C423-4584-3731F8F9BFE3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2211633" y="2049123"/>
            <a:ext cx="6697" cy="1867838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AECF539-9842-14D0-0EDF-6222B006E3DD}"/>
              </a:ext>
            </a:extLst>
          </p:cNvPr>
          <p:cNvSpPr txBox="1"/>
          <p:nvPr/>
        </p:nvSpPr>
        <p:spPr>
          <a:xfrm>
            <a:off x="1058027" y="4523998"/>
            <a:ext cx="2307210" cy="46166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rgbClr val="8661C5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localhost:8000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6C6BD5B-4FC5-51A9-E772-4D1F4E066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7067" y="3900810"/>
            <a:ext cx="493966" cy="493966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DF96238-97B0-2D70-D36F-BE2322341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1239" y="4493808"/>
            <a:ext cx="548010" cy="54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491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65564" y="557223"/>
            <a:ext cx="8243393" cy="553998"/>
          </a:xfrm>
        </p:spPr>
        <p:txBody>
          <a:bodyPr/>
          <a:lstStyle/>
          <a:p>
            <a:r>
              <a:rPr lang="en-US">
                <a:cs typeface="Segoe UI"/>
              </a:rPr>
              <a:t>RAGHack: RAG-focused hackathon 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F6033-6267-BF90-C61D-8DBA78E5889B}"/>
              </a:ext>
            </a:extLst>
          </p:cNvPr>
          <p:cNvSpPr txBox="1"/>
          <p:nvPr/>
        </p:nvSpPr>
        <p:spPr>
          <a:xfrm>
            <a:off x="630272" y="1332720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"/>
              </a:rPr>
              <a:t>Week 1: September 3 - 8</a:t>
            </a:r>
            <a:endParaRPr lang="en-US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2EB43-CC5F-8C68-D361-3C049F90E2C3}"/>
              </a:ext>
            </a:extLst>
          </p:cNvPr>
          <p:cNvSpPr txBox="1"/>
          <p:nvPr/>
        </p:nvSpPr>
        <p:spPr>
          <a:xfrm>
            <a:off x="537156" y="3888253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"/>
              </a:rPr>
              <a:t>Week 2: September 9 - 14</a:t>
            </a:r>
            <a:endParaRPr lang="en-US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BD1E3-CBBD-85FE-D11A-9BCB91751AF7}"/>
              </a:ext>
            </a:extLst>
          </p:cNvPr>
          <p:cNvSpPr/>
          <p:nvPr/>
        </p:nvSpPr>
        <p:spPr bwMode="auto">
          <a:xfrm>
            <a:off x="2172391" y="171205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651CB7-A65E-3B4D-043C-29AFF22B94E3}"/>
              </a:ext>
            </a:extLst>
          </p:cNvPr>
          <p:cNvSpPr/>
          <p:nvPr/>
        </p:nvSpPr>
        <p:spPr bwMode="auto">
          <a:xfrm>
            <a:off x="3707956" y="171205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81E47-2844-B99A-7771-0FB2C1E15839}"/>
              </a:ext>
            </a:extLst>
          </p:cNvPr>
          <p:cNvSpPr/>
          <p:nvPr/>
        </p:nvSpPr>
        <p:spPr bwMode="auto">
          <a:xfrm>
            <a:off x="533462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C944C8-C609-7795-2DBB-328F3F0546B1}"/>
              </a:ext>
            </a:extLst>
          </p:cNvPr>
          <p:cNvSpPr/>
          <p:nvPr/>
        </p:nvSpPr>
        <p:spPr bwMode="auto">
          <a:xfrm>
            <a:off x="691988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4F135-4E22-22DE-42FD-86548D088EAD}"/>
              </a:ext>
            </a:extLst>
          </p:cNvPr>
          <p:cNvSpPr/>
          <p:nvPr/>
        </p:nvSpPr>
        <p:spPr bwMode="auto">
          <a:xfrm>
            <a:off x="8505150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B5D37-6823-16F1-9CEB-3C666F65A8AE}"/>
              </a:ext>
            </a:extLst>
          </p:cNvPr>
          <p:cNvSpPr/>
          <p:nvPr/>
        </p:nvSpPr>
        <p:spPr bwMode="auto">
          <a:xfrm>
            <a:off x="10082127" y="171205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242D-01D6-8454-5B70-3DB9FA6C34ED}"/>
              </a:ext>
            </a:extLst>
          </p:cNvPr>
          <p:cNvSpPr txBox="1"/>
          <p:nvPr/>
        </p:nvSpPr>
        <p:spPr>
          <a:xfrm>
            <a:off x="2219739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3 </a:t>
            </a:r>
            <a:endParaRPr lang="en-US" sz="1200">
              <a:solidFill>
                <a:srgbClr val="091F2C"/>
              </a:solidFill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47B20-FB28-0AC5-F322-FC8393826342}"/>
              </a:ext>
            </a:extLst>
          </p:cNvPr>
          <p:cNvSpPr txBox="1"/>
          <p:nvPr/>
        </p:nvSpPr>
        <p:spPr>
          <a:xfrm>
            <a:off x="3801717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08D6C-639F-D781-1AEE-3A2A0F55C650}"/>
              </a:ext>
            </a:extLst>
          </p:cNvPr>
          <p:cNvSpPr txBox="1"/>
          <p:nvPr/>
        </p:nvSpPr>
        <p:spPr>
          <a:xfrm>
            <a:off x="5375412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530AE-E561-87D6-F469-187B97A121C2}"/>
              </a:ext>
            </a:extLst>
          </p:cNvPr>
          <p:cNvSpPr txBox="1"/>
          <p:nvPr/>
        </p:nvSpPr>
        <p:spPr>
          <a:xfrm>
            <a:off x="6957390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B5A51-3AA2-0D6F-9DBF-623F3B92BB02}"/>
              </a:ext>
            </a:extLst>
          </p:cNvPr>
          <p:cNvSpPr txBox="1"/>
          <p:nvPr/>
        </p:nvSpPr>
        <p:spPr>
          <a:xfrm>
            <a:off x="8555933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7F0B7-DFF7-3279-76C5-66C77542ECA8}"/>
              </a:ext>
            </a:extLst>
          </p:cNvPr>
          <p:cNvSpPr txBox="1"/>
          <p:nvPr/>
        </p:nvSpPr>
        <p:spPr>
          <a:xfrm>
            <a:off x="10129628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01A00-9231-7F10-9B12-812DA6028059}"/>
              </a:ext>
            </a:extLst>
          </p:cNvPr>
          <p:cNvSpPr txBox="1"/>
          <p:nvPr/>
        </p:nvSpPr>
        <p:spPr>
          <a:xfrm>
            <a:off x="2935356" y="176750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TUESDAY</a:t>
            </a:r>
            <a:endParaRPr lang="en-US" sz="1200"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EA056-2F22-1628-953E-372399B7331D}"/>
              </a:ext>
            </a:extLst>
          </p:cNvPr>
          <p:cNvSpPr txBox="1"/>
          <p:nvPr/>
        </p:nvSpPr>
        <p:spPr>
          <a:xfrm>
            <a:off x="4210878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WEDNESDAY</a:t>
            </a:r>
            <a:endParaRPr lang="en-US" sz="1200"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26EA6-2FED-C261-830D-9F7EBB27117A}"/>
              </a:ext>
            </a:extLst>
          </p:cNvPr>
          <p:cNvSpPr txBox="1"/>
          <p:nvPr/>
        </p:nvSpPr>
        <p:spPr>
          <a:xfrm>
            <a:off x="5817704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THURSDAY</a:t>
            </a:r>
            <a:endParaRPr lang="en-US" sz="1200">
              <a:cs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98EF25-5F9F-2786-FFCF-E2D9E48BBE4D}"/>
              </a:ext>
            </a:extLst>
          </p:cNvPr>
          <p:cNvSpPr txBox="1"/>
          <p:nvPr/>
        </p:nvSpPr>
        <p:spPr>
          <a:xfrm>
            <a:off x="7366552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FRIDAY</a:t>
            </a:r>
            <a:endParaRPr lang="en-US" sz="1200">
              <a:cs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69B8C-3651-6DAB-30F6-04E44FCE4347}"/>
              </a:ext>
            </a:extLst>
          </p:cNvPr>
          <p:cNvSpPr txBox="1"/>
          <p:nvPr/>
        </p:nvSpPr>
        <p:spPr>
          <a:xfrm>
            <a:off x="8965095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SATURDAY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C9E2EB-A200-4477-FA3E-2660AA560FA6}"/>
              </a:ext>
            </a:extLst>
          </p:cNvPr>
          <p:cNvSpPr txBox="1"/>
          <p:nvPr/>
        </p:nvSpPr>
        <p:spPr>
          <a:xfrm>
            <a:off x="10538791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SUNDAY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9B3887-25AC-840B-2C9F-8C7A219866F2}"/>
              </a:ext>
            </a:extLst>
          </p:cNvPr>
          <p:cNvSpPr txBox="1"/>
          <p:nvPr/>
        </p:nvSpPr>
        <p:spPr>
          <a:xfrm>
            <a:off x="2236304" y="2095500"/>
            <a:ext cx="1421849" cy="1333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RAG 101</a:t>
            </a:r>
            <a:endParaRPr lang="en-US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.NET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Azure AI Studio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Python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7C846-3149-D146-B450-B60555BA0BE6}"/>
              </a:ext>
            </a:extLst>
          </p:cNvPr>
          <p:cNvSpPr txBox="1"/>
          <p:nvPr/>
        </p:nvSpPr>
        <p:spPr>
          <a:xfrm>
            <a:off x="3809999" y="210378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Langchain4J</a:t>
            </a:r>
            <a:endParaRPr lang="en-US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LangchainJS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C59F9-44DD-BFC5-F05D-3BF2DCC102D5}"/>
              </a:ext>
            </a:extLst>
          </p:cNvPr>
          <p:cNvSpPr txBox="1"/>
          <p:nvPr/>
        </p:nvSpPr>
        <p:spPr>
          <a:xfrm>
            <a:off x="5458238" y="2103783"/>
            <a:ext cx="1421849" cy="1688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Responsible AI</a:t>
            </a:r>
            <a:endParaRPr lang="en-US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MongoDB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Azure AI Search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PostgreSQL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Azure 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7E7B4-C3AD-F3A5-F083-A21709446D87}"/>
              </a:ext>
            </a:extLst>
          </p:cNvPr>
          <p:cNvSpPr txBox="1"/>
          <p:nvPr/>
        </p:nvSpPr>
        <p:spPr>
          <a:xfrm>
            <a:off x="6998803" y="2145196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GraphRAG</a:t>
            </a:r>
          </a:p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Multi-channels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EBC5E9-5716-728A-AFD4-6B612E96D60A}"/>
              </a:ext>
            </a:extLst>
          </p:cNvPr>
          <p:cNvSpPr txBox="1"/>
          <p:nvPr/>
        </p:nvSpPr>
        <p:spPr>
          <a:xfrm>
            <a:off x="8655324" y="214519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E82BC-0AE9-1C98-C6CE-37883DA5E794}"/>
              </a:ext>
            </a:extLst>
          </p:cNvPr>
          <p:cNvSpPr txBox="1"/>
          <p:nvPr/>
        </p:nvSpPr>
        <p:spPr>
          <a:xfrm>
            <a:off x="10229019" y="214519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  <a:endParaRPr lang="en-US" sz="2000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7D621C-B4A2-9C2C-6EFC-94C015C24CDB}"/>
              </a:ext>
            </a:extLst>
          </p:cNvPr>
          <p:cNvSpPr/>
          <p:nvPr/>
        </p:nvSpPr>
        <p:spPr bwMode="auto">
          <a:xfrm>
            <a:off x="2188956" y="425481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6AF608-2C44-037C-B258-182FA45D25DB}"/>
              </a:ext>
            </a:extLst>
          </p:cNvPr>
          <p:cNvSpPr/>
          <p:nvPr/>
        </p:nvSpPr>
        <p:spPr bwMode="auto">
          <a:xfrm>
            <a:off x="3724521" y="425481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1D203D-C399-3DD8-C984-1CED7803CF8A}"/>
              </a:ext>
            </a:extLst>
          </p:cNvPr>
          <p:cNvSpPr/>
          <p:nvPr/>
        </p:nvSpPr>
        <p:spPr bwMode="auto">
          <a:xfrm>
            <a:off x="535119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287354-F682-7EB4-168D-170D4861A971}"/>
              </a:ext>
            </a:extLst>
          </p:cNvPr>
          <p:cNvSpPr/>
          <p:nvPr/>
        </p:nvSpPr>
        <p:spPr bwMode="auto">
          <a:xfrm>
            <a:off x="693645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FFF31F-785E-F687-B143-7FE895B29853}"/>
              </a:ext>
            </a:extLst>
          </p:cNvPr>
          <p:cNvSpPr/>
          <p:nvPr/>
        </p:nvSpPr>
        <p:spPr bwMode="auto">
          <a:xfrm>
            <a:off x="8521715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5C724D-C630-510C-D700-776FFE3ED374}"/>
              </a:ext>
            </a:extLst>
          </p:cNvPr>
          <p:cNvSpPr/>
          <p:nvPr/>
        </p:nvSpPr>
        <p:spPr bwMode="auto">
          <a:xfrm>
            <a:off x="10098692" y="425481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97CCE8-88EA-CE97-E2C5-22BC0BBF61FA}"/>
              </a:ext>
            </a:extLst>
          </p:cNvPr>
          <p:cNvSpPr txBox="1"/>
          <p:nvPr/>
        </p:nvSpPr>
        <p:spPr>
          <a:xfrm>
            <a:off x="2236304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10 </a:t>
            </a:r>
            <a:endParaRPr lang="en-US" sz="1200">
              <a:solidFill>
                <a:srgbClr val="091F2C"/>
              </a:solidFill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C7C703-4FBF-C945-ADAF-51E008B430ED}"/>
              </a:ext>
            </a:extLst>
          </p:cNvPr>
          <p:cNvSpPr txBox="1"/>
          <p:nvPr/>
        </p:nvSpPr>
        <p:spPr>
          <a:xfrm>
            <a:off x="3818282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84E73-3774-4DEB-E025-52BC4475A3B7}"/>
              </a:ext>
            </a:extLst>
          </p:cNvPr>
          <p:cNvSpPr txBox="1"/>
          <p:nvPr/>
        </p:nvSpPr>
        <p:spPr>
          <a:xfrm>
            <a:off x="5391977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3E90D3-ADA5-0476-CC67-4F2346E9E3F8}"/>
              </a:ext>
            </a:extLst>
          </p:cNvPr>
          <p:cNvSpPr txBox="1"/>
          <p:nvPr/>
        </p:nvSpPr>
        <p:spPr>
          <a:xfrm>
            <a:off x="6973955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189556-A971-CDE1-0B5C-CCC5EA438A77}"/>
              </a:ext>
            </a:extLst>
          </p:cNvPr>
          <p:cNvSpPr txBox="1"/>
          <p:nvPr/>
        </p:nvSpPr>
        <p:spPr>
          <a:xfrm>
            <a:off x="8572498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BCD043-1262-BFF1-BCEE-FC2F2BC7B561}"/>
              </a:ext>
            </a:extLst>
          </p:cNvPr>
          <p:cNvSpPr txBox="1"/>
          <p:nvPr/>
        </p:nvSpPr>
        <p:spPr>
          <a:xfrm>
            <a:off x="10146193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19F473-4173-4F5A-EA66-DA1B80F71478}"/>
              </a:ext>
            </a:extLst>
          </p:cNvPr>
          <p:cNvSpPr txBox="1"/>
          <p:nvPr/>
        </p:nvSpPr>
        <p:spPr>
          <a:xfrm>
            <a:off x="2951921" y="431026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TUESDAY</a:t>
            </a:r>
            <a:endParaRPr lang="en-US" sz="1200">
              <a:cs typeface="Segoe U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94F1A1-D821-9D9B-F243-0A2535143816}"/>
              </a:ext>
            </a:extLst>
          </p:cNvPr>
          <p:cNvSpPr txBox="1"/>
          <p:nvPr/>
        </p:nvSpPr>
        <p:spPr>
          <a:xfrm>
            <a:off x="4227443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WEDNESDAY</a:t>
            </a:r>
            <a:endParaRPr lang="en-US" sz="1200">
              <a:cs typeface="Segoe U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7EB1E4-7781-4E40-1519-10AB880D0FD8}"/>
              </a:ext>
            </a:extLst>
          </p:cNvPr>
          <p:cNvSpPr txBox="1"/>
          <p:nvPr/>
        </p:nvSpPr>
        <p:spPr>
          <a:xfrm>
            <a:off x="5834269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THURSDAY</a:t>
            </a:r>
            <a:endParaRPr lang="en-US" sz="1200">
              <a:cs typeface="Segoe U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188691-2F03-D9CA-137E-E4BC041FFE01}"/>
              </a:ext>
            </a:extLst>
          </p:cNvPr>
          <p:cNvSpPr txBox="1"/>
          <p:nvPr/>
        </p:nvSpPr>
        <p:spPr>
          <a:xfrm>
            <a:off x="7383117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FRIDAY</a:t>
            </a:r>
            <a:endParaRPr lang="en-US" sz="1200">
              <a:cs typeface="Segoe U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5F1FA9-A827-7B15-8FEA-C539416B846C}"/>
              </a:ext>
            </a:extLst>
          </p:cNvPr>
          <p:cNvSpPr txBox="1"/>
          <p:nvPr/>
        </p:nvSpPr>
        <p:spPr>
          <a:xfrm>
            <a:off x="8981660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SATURDAY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DB6718-5FF5-2850-D9A9-6006B4869606}"/>
              </a:ext>
            </a:extLst>
          </p:cNvPr>
          <p:cNvSpPr txBox="1"/>
          <p:nvPr/>
        </p:nvSpPr>
        <p:spPr>
          <a:xfrm>
            <a:off x="10555356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SUNDAY</a:t>
            </a:r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F80572-6406-6BAB-5770-4DB4B9509075}"/>
              </a:ext>
            </a:extLst>
          </p:cNvPr>
          <p:cNvSpPr txBox="1"/>
          <p:nvPr/>
        </p:nvSpPr>
        <p:spPr>
          <a:xfrm>
            <a:off x="2236304" y="4638260"/>
            <a:ext cx="1421849" cy="1295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VSCode</a:t>
            </a:r>
            <a:r>
              <a:rPr lang="en-US" sz="1500" b="1">
                <a:solidFill>
                  <a:schemeClr val="bg1"/>
                </a:solidFill>
                <a:cs typeface="Segoe UI"/>
              </a:rPr>
              <a:t> Agent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Agentic RAG</a:t>
            </a:r>
          </a:p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Code Interpreter</a:t>
            </a:r>
          </a:p>
          <a:p>
            <a:pPr>
              <a:lnSpc>
                <a:spcPct val="150000"/>
              </a:lnSpc>
            </a:pPr>
            <a:endParaRPr lang="en-US" sz="1500" b="1">
              <a:solidFill>
                <a:schemeClr val="bg1"/>
              </a:solidFill>
              <a:cs typeface="Segoe U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F7BACB-56FF-D5BC-59E3-F5D92B99675E}"/>
              </a:ext>
            </a:extLst>
          </p:cNvPr>
          <p:cNvSpPr txBox="1"/>
          <p:nvPr/>
        </p:nvSpPr>
        <p:spPr>
          <a:xfrm>
            <a:off x="3768586" y="4629978"/>
            <a:ext cx="1587500" cy="1249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AI Studio Advanced</a:t>
            </a:r>
          </a:p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AutoGen</a:t>
            </a:r>
            <a:endParaRPr lang="en-US" sz="1500" b="1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Data Access Control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Fine Tuning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C6FB32-346C-BB39-7B94-E419689762AB}"/>
              </a:ext>
            </a:extLst>
          </p:cNvPr>
          <p:cNvSpPr txBox="1"/>
          <p:nvPr/>
        </p:nvSpPr>
        <p:spPr>
          <a:xfrm>
            <a:off x="5474803" y="464654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Model catalog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Evaluations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E7848B-B47B-57D0-1302-5AB8B4D8A1A3}"/>
              </a:ext>
            </a:extLst>
          </p:cNvPr>
          <p:cNvSpPr txBox="1"/>
          <p:nvPr/>
        </p:nvSpPr>
        <p:spPr>
          <a:xfrm>
            <a:off x="8671889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9568A0-075A-54DB-193F-4F2A368B554E}"/>
              </a:ext>
            </a:extLst>
          </p:cNvPr>
          <p:cNvSpPr txBox="1"/>
          <p:nvPr/>
        </p:nvSpPr>
        <p:spPr>
          <a:xfrm>
            <a:off x="10245584" y="468795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  <a:endParaRPr lang="en-US" sz="2000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09DE80-DB23-0A44-43A3-96ED173F4E0E}"/>
              </a:ext>
            </a:extLst>
          </p:cNvPr>
          <p:cNvSpPr/>
          <p:nvPr/>
        </p:nvSpPr>
        <p:spPr bwMode="auto">
          <a:xfrm>
            <a:off x="582130" y="4263101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97D0D3-1828-B03C-E45D-28F811A214F1}"/>
              </a:ext>
            </a:extLst>
          </p:cNvPr>
          <p:cNvSpPr txBox="1"/>
          <p:nvPr/>
        </p:nvSpPr>
        <p:spPr>
          <a:xfrm>
            <a:off x="629478" y="4260020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9 </a:t>
            </a:r>
            <a:endParaRPr lang="en-US" sz="1200">
              <a:solidFill>
                <a:srgbClr val="091F2C"/>
              </a:solidFill>
              <a:cs typeface="Segoe U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0C6885-AA86-1D24-3098-15C36B3F93FF}"/>
              </a:ext>
            </a:extLst>
          </p:cNvPr>
          <p:cNvSpPr txBox="1"/>
          <p:nvPr/>
        </p:nvSpPr>
        <p:spPr>
          <a:xfrm>
            <a:off x="1394791" y="4318551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MONDAY</a:t>
            </a:r>
            <a:endParaRPr lang="en-US" sz="1200">
              <a:cs typeface="Segoe U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F54ACD-CB72-761E-8973-E3560ED7A5ED}"/>
              </a:ext>
            </a:extLst>
          </p:cNvPr>
          <p:cNvSpPr txBox="1"/>
          <p:nvPr/>
        </p:nvSpPr>
        <p:spPr>
          <a:xfrm>
            <a:off x="629478" y="4638260"/>
            <a:ext cx="1537805" cy="1301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Semantic Kernel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Spring AI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Vision models</a:t>
            </a:r>
          </a:p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Internationalization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2D38E6-4547-1E1B-92D1-9EBBD19DBFD6}"/>
              </a:ext>
            </a:extLst>
          </p:cNvPr>
          <p:cNvSpPr txBox="1"/>
          <p:nvPr/>
        </p:nvSpPr>
        <p:spPr>
          <a:xfrm>
            <a:off x="7015367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B15E6AF-92F3-C1F1-710B-F377667D8317}"/>
              </a:ext>
            </a:extLst>
          </p:cNvPr>
          <p:cNvSpPr/>
          <p:nvPr/>
        </p:nvSpPr>
        <p:spPr bwMode="auto">
          <a:xfrm>
            <a:off x="379344" y="6069495"/>
            <a:ext cx="11383617" cy="790161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/>
              </a:rPr>
              <a:t> Submissions due September 16, 11:59 PM PT!</a:t>
            </a: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221372-8BD8-CC97-9955-ADBD28B3B58F}"/>
              </a:ext>
            </a:extLst>
          </p:cNvPr>
          <p:cNvSpPr/>
          <p:nvPr/>
        </p:nvSpPr>
        <p:spPr bwMode="auto">
          <a:xfrm>
            <a:off x="565564" y="1712057"/>
            <a:ext cx="1611225" cy="2075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5C7E25-E860-962F-5B81-1D97A41B6FD8}"/>
              </a:ext>
            </a:extLst>
          </p:cNvPr>
          <p:cNvSpPr txBox="1"/>
          <p:nvPr/>
        </p:nvSpPr>
        <p:spPr>
          <a:xfrm>
            <a:off x="612912" y="1708976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</a:schemeClr>
                </a:solidFill>
                <a:cs typeface="Segoe UI"/>
              </a:rPr>
              <a:t>9 </a:t>
            </a:r>
            <a:endParaRPr lang="en-US" sz="1200">
              <a:solidFill>
                <a:schemeClr val="tx1">
                  <a:lumMod val="65000"/>
                </a:schemeClr>
              </a:solidFill>
              <a:cs typeface="Segoe U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B9A1E0-4EA6-47B6-0E20-CE816CFAC17F}"/>
              </a:ext>
            </a:extLst>
          </p:cNvPr>
          <p:cNvSpPr txBox="1"/>
          <p:nvPr/>
        </p:nvSpPr>
        <p:spPr>
          <a:xfrm>
            <a:off x="1378225" y="1767507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</a:schemeClr>
                </a:solidFill>
              </a:rPr>
              <a:t>MONDAY</a:t>
            </a:r>
            <a:endParaRPr lang="en-US" sz="1200">
              <a:solidFill>
                <a:schemeClr val="tx1">
                  <a:lumMod val="65000"/>
                </a:schemeClr>
              </a:solidFill>
              <a:cs typeface="Segoe U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F570DF-63C8-1873-C6A4-66D42483AF09}"/>
              </a:ext>
            </a:extLst>
          </p:cNvPr>
          <p:cNvSpPr txBox="1"/>
          <p:nvPr/>
        </p:nvSpPr>
        <p:spPr>
          <a:xfrm>
            <a:off x="8253828" y="622115"/>
            <a:ext cx="33518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b="1">
                <a:solidFill>
                  <a:srgbClr val="FFFFFF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aka.ms/RAGhack</a:t>
            </a:r>
            <a:endParaRPr lang="en-US" sz="3000" b="1">
              <a:solidFill>
                <a:srgbClr val="FFFFFF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4298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435833-4224-4D6A-0A56-A430734D60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EF11327C-6472-61C1-F0FE-AFAAA152F90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199" y="1564964"/>
            <a:ext cx="4664075" cy="738187"/>
          </a:xfrm>
        </p:spPr>
        <p:txBody>
          <a:bodyPr/>
          <a:lstStyle/>
          <a:p>
            <a:r>
              <a:rPr lang="en-US" sz="4800" dirty="0">
                <a:solidFill>
                  <a:schemeClr val="tx2"/>
                </a:solidFill>
              </a:rPr>
              <a:t>Resources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7F84B5E-4DC1-68EF-F108-A78D333477AE}"/>
              </a:ext>
            </a:extLst>
          </p:cNvPr>
          <p:cNvSpPr txBox="1">
            <a:spLocks/>
          </p:cNvSpPr>
          <p:nvPr/>
        </p:nvSpPr>
        <p:spPr>
          <a:xfrm>
            <a:off x="584199" y="2782669"/>
            <a:ext cx="4663441" cy="251036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Serverless AI chat demo</a:t>
            </a:r>
          </a:p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>
                <a:latin typeface="Segoe Sans Text"/>
              </a:rPr>
              <a:t>Implement RAG training</a:t>
            </a:r>
          </a:p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AI chat with RAG workshop</a:t>
            </a:r>
          </a:p>
          <a:p>
            <a:pPr marL="285750" marR="0" lvl="0" indent="-28575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effectLst/>
              <a:uLnTx/>
              <a:uFillTx/>
              <a:latin typeface="Segoe Sans Tex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39464CBE-F5ED-F6DB-73B9-1CBB5C1FE579}"/>
              </a:ext>
            </a:extLst>
          </p:cNvPr>
          <p:cNvSpPr txBox="1">
            <a:spLocks/>
          </p:cNvSpPr>
          <p:nvPr/>
        </p:nvSpPr>
        <p:spPr>
          <a:xfrm>
            <a:off x="5247640" y="2782669"/>
            <a:ext cx="6360161" cy="2510367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0" kern="1200" cap="none" spc="-50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>
              <a:lnSpc>
                <a:spcPct val="150000"/>
              </a:lnSpc>
              <a:defRPr/>
            </a:pPr>
            <a:r>
              <a:rPr kumimoji="0" lang="en-US" sz="2800" b="0" i="0" u="none" strike="noStrike" kern="1200" cap="none" spc="-5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  <a:hlinkClick r:id="rId2"/>
              </a:rPr>
              <a:t>aka.ms</a:t>
            </a: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  <a:hlinkClick r:id="rId2"/>
              </a:rPr>
              <a:t>/ai/</a:t>
            </a:r>
            <a:r>
              <a:rPr kumimoji="0" lang="en-US" sz="2800" b="0" i="0" u="none" strike="noStrike" kern="1200" cap="none" spc="-5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  <a:hlinkClick r:id="rId2"/>
              </a:rPr>
              <a:t>js</a:t>
            </a: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  <a:hlinkClick r:id="rId2"/>
              </a:rPr>
              <a:t>/chat</a:t>
            </a: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 panose="020B0502040204020203" pitchFamily="34" charset="0"/>
            </a:endParaRPr>
          </a:p>
          <a:p>
            <a:pPr marR="0" lvl="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800" dirty="0">
                <a:solidFill>
                  <a:srgbClr val="000000"/>
                </a:solidFill>
                <a:latin typeface="Segoe Sans Text"/>
                <a:hlinkClick r:id="rId3"/>
              </a:rPr>
              <a:t>aka.ms/genai/rag</a:t>
            </a:r>
            <a:endParaRPr lang="en-US" sz="2800" dirty="0">
              <a:solidFill>
                <a:srgbClr val="000000"/>
              </a:solidFill>
              <a:latin typeface="Segoe Sans Text"/>
            </a:endParaRPr>
          </a:p>
          <a:p>
            <a:pPr marR="0" lvl="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800" b="0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  <a:hlinkClick r:id="rId4"/>
              </a:rPr>
              <a:t>aka.ms/ws/openai-rag-qdrant</a:t>
            </a: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 panose="020B0502040204020203" pitchFamily="34" charset="0"/>
            </a:endParaRPr>
          </a:p>
          <a:p>
            <a:pPr marR="0" lvl="0" algn="l" defTabSz="932742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-5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9209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2212913"/>
          </a:xfrm>
        </p:spPr>
        <p:txBody>
          <a:bodyPr/>
          <a:lstStyle/>
          <a:p>
            <a:r>
              <a:rPr lang="en-US" dirty="0"/>
              <a:t>Serverless AI chatbot</a:t>
            </a:r>
          </a:p>
          <a:p>
            <a:r>
              <a:rPr lang="en-US" dirty="0"/>
              <a:t>RAG: Retrieval Augmented Generation</a:t>
            </a:r>
          </a:p>
          <a:p>
            <a:r>
              <a:rPr lang="en-US" dirty="0" err="1"/>
              <a:t>LangChain.js</a:t>
            </a:r>
            <a:endParaRPr lang="en-US" dirty="0"/>
          </a:p>
          <a:p>
            <a:r>
              <a:rPr lang="en-US" dirty="0"/>
              <a:t>Deep dive in the sample</a:t>
            </a: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7C8DC-AA4E-D00F-BA34-E0C517C64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imation showing the chat app in action">
            <a:extLst>
              <a:ext uri="{FF2B5EF4-FFF2-40B4-BE49-F238E27FC236}">
                <a16:creationId xmlns:a16="http://schemas.microsoft.com/office/drawing/2014/main" id="{A735B844-CB5F-5A40-4A07-EEDFDDB06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6336" y="689168"/>
            <a:ext cx="10959327" cy="5479663"/>
          </a:xfrm>
          <a:prstGeom prst="rect">
            <a:avLst/>
          </a:prstGeom>
          <a:noFill/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E62C10-8947-A836-F422-7857C96CFE16}"/>
              </a:ext>
            </a:extLst>
          </p:cNvPr>
          <p:cNvSpPr txBox="1"/>
          <p:nvPr/>
        </p:nvSpPr>
        <p:spPr>
          <a:xfrm>
            <a:off x="2686372" y="4962126"/>
            <a:ext cx="6819254" cy="1009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FR" sz="4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👉 </a:t>
            </a:r>
            <a:r>
              <a:rPr kumimoji="0" lang="en-US" sz="4400" b="1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aka.ms/ai/js/chat</a:t>
            </a:r>
            <a:r>
              <a:rPr kumimoji="0" lang="en-US" sz="4400" b="1" i="0" u="none" strike="noStrike" kern="1200" cap="none" spc="-50" normalizeH="0" baseline="0" noProof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Sans Text"/>
                <a:ea typeface="+mn-ea"/>
                <a:cs typeface="Segoe UI" panose="020B0502040204020203" pitchFamily="34" charset="0"/>
              </a:rPr>
              <a:t> </a:t>
            </a:r>
            <a:r>
              <a:rPr lang="en-FR" sz="44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👈</a:t>
            </a:r>
          </a:p>
        </p:txBody>
      </p:sp>
    </p:spTree>
    <p:extLst>
      <p:ext uri="{BB962C8B-B14F-4D97-AF65-F5344CB8AC3E}">
        <p14:creationId xmlns:p14="http://schemas.microsoft.com/office/powerpoint/2010/main" val="220057504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94FAB-5069-89E0-2E48-EB05036C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7583DC6-31B8-0186-0FCE-0E68FCB19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3182027" cy="5683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Why this sample? 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39576AF-F799-2EF7-E177-3EC3F682F1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Full-stack TypeScript</a:t>
            </a:r>
          </a:p>
          <a:p>
            <a:r>
              <a:rPr lang="en-US" dirty="0"/>
              <a:t>Cheap: uses serverless &amp; free tiers</a:t>
            </a:r>
          </a:p>
          <a:p>
            <a:r>
              <a:rPr lang="en-US" dirty="0"/>
              <a:t>Use your own data</a:t>
            </a:r>
          </a:p>
          <a:p>
            <a:r>
              <a:rPr lang="en-US" dirty="0"/>
              <a:t>Works fully locally with </a:t>
            </a:r>
            <a:r>
              <a:rPr lang="en-US" dirty="0" err="1"/>
              <a:t>Ollama</a:t>
            </a:r>
            <a:endParaRPr lang="en-US" dirty="0"/>
          </a:p>
          <a:p>
            <a:r>
              <a:rPr lang="en-US" dirty="0"/>
              <a:t>Simplest end-to-end sample</a:t>
            </a:r>
          </a:p>
        </p:txBody>
      </p:sp>
    </p:spTree>
    <p:extLst>
      <p:ext uri="{BB962C8B-B14F-4D97-AF65-F5344CB8AC3E}">
        <p14:creationId xmlns:p14="http://schemas.microsoft.com/office/powerpoint/2010/main" val="78494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74B9C-5209-CED3-FC0B-64F19156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C215B79-702F-F216-17F9-6C45E1F0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3182027" cy="5683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Known AI challenges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9763687-F052-F73E-BE01-BA9EA1FC56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Wrong or inaccurate information</a:t>
            </a:r>
          </a:p>
          <a:p>
            <a:r>
              <a:rPr lang="en-US" dirty="0"/>
              <a:t>Out of date data</a:t>
            </a:r>
          </a:p>
          <a:p>
            <a:r>
              <a:rPr lang="en-US" dirty="0"/>
              <a:t>Non-authoritative sources</a:t>
            </a:r>
          </a:p>
        </p:txBody>
      </p:sp>
    </p:spTree>
    <p:extLst>
      <p:ext uri="{BB962C8B-B14F-4D97-AF65-F5344CB8AC3E}">
        <p14:creationId xmlns:p14="http://schemas.microsoft.com/office/powerpoint/2010/main" val="1244055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2C28-0B7B-0825-1357-BCB614724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4AE59C53-644E-F59A-39A9-7B3193CF4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Generation (RAG)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7ADFD34-7BEA-D5E8-5237-08C5E13E8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67" y="1994211"/>
            <a:ext cx="9357266" cy="50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873897A-B026-875B-F2CD-3CE5CA897203}"/>
              </a:ext>
            </a:extLst>
          </p:cNvPr>
          <p:cNvGrpSpPr/>
          <p:nvPr/>
        </p:nvGrpSpPr>
        <p:grpSpPr>
          <a:xfrm>
            <a:off x="2528047" y="5043145"/>
            <a:ext cx="4693023" cy="2043953"/>
            <a:chOff x="2528047" y="4356847"/>
            <a:chExt cx="4693023" cy="2043953"/>
          </a:xfrm>
          <a:solidFill>
            <a:schemeClr val="tx1"/>
          </a:solidFill>
          <a:effectLst/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37D0BE8-813E-98B8-47DF-31DB3508FEC4}"/>
                </a:ext>
              </a:extLst>
            </p:cNvPr>
            <p:cNvSpPr/>
            <p:nvPr/>
          </p:nvSpPr>
          <p:spPr bwMode="auto">
            <a:xfrm>
              <a:off x="2528047" y="4356847"/>
              <a:ext cx="1801906" cy="204395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1759107-8A59-2498-EA7E-F371C7557A1D}"/>
                </a:ext>
              </a:extLst>
            </p:cNvPr>
            <p:cNvSpPr/>
            <p:nvPr/>
          </p:nvSpPr>
          <p:spPr bwMode="auto">
            <a:xfrm>
              <a:off x="3756211" y="5284694"/>
              <a:ext cx="3464859" cy="111610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D259663-3E3A-2C65-907B-71349AB18D4E}"/>
              </a:ext>
            </a:extLst>
          </p:cNvPr>
          <p:cNvSpPr/>
          <p:nvPr/>
        </p:nvSpPr>
        <p:spPr bwMode="auto">
          <a:xfrm>
            <a:off x="4329953" y="5043145"/>
            <a:ext cx="1766047" cy="685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3F5D91-99E5-F685-B0E4-5BCF2B493371}"/>
              </a:ext>
            </a:extLst>
          </p:cNvPr>
          <p:cNvSpPr/>
          <p:nvPr/>
        </p:nvSpPr>
        <p:spPr bwMode="auto">
          <a:xfrm>
            <a:off x="4939553" y="3590863"/>
            <a:ext cx="2281517" cy="9354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707C89-00BE-F631-F1BD-91D6F2E7B644}"/>
              </a:ext>
            </a:extLst>
          </p:cNvPr>
          <p:cNvSpPr/>
          <p:nvPr/>
        </p:nvSpPr>
        <p:spPr bwMode="auto">
          <a:xfrm>
            <a:off x="6208059" y="2826416"/>
            <a:ext cx="2281517" cy="9354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D5A91F-8B28-D830-30E2-06955B24F1EE}"/>
              </a:ext>
            </a:extLst>
          </p:cNvPr>
          <p:cNvSpPr/>
          <p:nvPr/>
        </p:nvSpPr>
        <p:spPr bwMode="auto">
          <a:xfrm>
            <a:off x="3702425" y="2826416"/>
            <a:ext cx="2281517" cy="9354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A76E3DD-1AD7-8BEA-9680-5326C2D9CCF2}"/>
              </a:ext>
            </a:extLst>
          </p:cNvPr>
          <p:cNvSpPr/>
          <p:nvPr/>
        </p:nvSpPr>
        <p:spPr bwMode="auto">
          <a:xfrm>
            <a:off x="5084683" y="1960450"/>
            <a:ext cx="2281517" cy="9354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345551-EF4A-5B16-9846-838F765C7FC4}"/>
              </a:ext>
            </a:extLst>
          </p:cNvPr>
          <p:cNvSpPr/>
          <p:nvPr/>
        </p:nvSpPr>
        <p:spPr bwMode="auto">
          <a:xfrm>
            <a:off x="694765" y="3322558"/>
            <a:ext cx="5168153" cy="22142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22D170-BE57-451A-E1AA-F345EACF73D9}"/>
              </a:ext>
            </a:extLst>
          </p:cNvPr>
          <p:cNvSpPr/>
          <p:nvPr/>
        </p:nvSpPr>
        <p:spPr bwMode="auto">
          <a:xfrm>
            <a:off x="6663843" y="3474022"/>
            <a:ext cx="5168153" cy="221428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0541D869-C825-5AA0-5C59-BB06883A8B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1051" y="1593311"/>
            <a:ext cx="11018520" cy="125572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Combination of a </a:t>
            </a:r>
            <a:r>
              <a:rPr lang="en-US" dirty="0">
                <a:solidFill>
                  <a:schemeClr val="accent5"/>
                </a:solidFill>
                <a:latin typeface="+mn-lt"/>
              </a:rPr>
              <a:t>retriever</a:t>
            </a:r>
            <a:r>
              <a:rPr lang="en-US" dirty="0">
                <a:latin typeface="+mn-lt"/>
              </a:rPr>
              <a:t> and a </a:t>
            </a:r>
            <a:r>
              <a:rPr lang="en-US" dirty="0">
                <a:solidFill>
                  <a:schemeClr val="accent5"/>
                </a:solidFill>
                <a:latin typeface="+mn-lt"/>
              </a:rPr>
              <a:t>generator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Allows for more precise and relevant answers</a:t>
            </a:r>
          </a:p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0831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74B9C-5209-CED3-FC0B-64F19156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C215B79-702F-F216-17F9-6C45E1F09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3182027" cy="568325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Why RAG?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A9763687-F052-F73E-BE01-BA9EA1FC56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No training needed</a:t>
            </a:r>
          </a:p>
          <a:p>
            <a:r>
              <a:rPr lang="en-US" dirty="0"/>
              <a:t>Up-to-date data</a:t>
            </a:r>
          </a:p>
          <a:p>
            <a:r>
              <a:rPr lang="en-US" dirty="0" err="1"/>
              <a:t>Groundedness</a:t>
            </a:r>
            <a:endParaRPr lang="en-US" dirty="0"/>
          </a:p>
          <a:p>
            <a:r>
              <a:rPr lang="en-US" dirty="0"/>
              <a:t>User trust</a:t>
            </a:r>
          </a:p>
        </p:txBody>
      </p:sp>
    </p:spTree>
    <p:extLst>
      <p:ext uri="{BB962C8B-B14F-4D97-AF65-F5344CB8AC3E}">
        <p14:creationId xmlns:p14="http://schemas.microsoft.com/office/powerpoint/2010/main" val="224337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74B9C-5209-CED3-FC0B-64F191568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C215B79-702F-F216-17F9-6C45E1F09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Retrieval-Augmented Generation (RAG)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1039C9-A77B-B9B7-8CD5-685237A0B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67" y="1453685"/>
            <a:ext cx="9357266" cy="50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96BED04-E764-70E9-77BA-9AD7C79F6CB9}"/>
              </a:ext>
            </a:extLst>
          </p:cNvPr>
          <p:cNvGrpSpPr/>
          <p:nvPr/>
        </p:nvGrpSpPr>
        <p:grpSpPr>
          <a:xfrm>
            <a:off x="2528047" y="4502619"/>
            <a:ext cx="4693023" cy="2043953"/>
            <a:chOff x="2528047" y="4356847"/>
            <a:chExt cx="4693023" cy="2043953"/>
          </a:xfrm>
          <a:solidFill>
            <a:schemeClr val="tx1"/>
          </a:solidFill>
          <a:effectLst/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C24C29C-4B0E-BBC8-9F41-8296BCDD9419}"/>
                </a:ext>
              </a:extLst>
            </p:cNvPr>
            <p:cNvSpPr/>
            <p:nvPr/>
          </p:nvSpPr>
          <p:spPr bwMode="auto">
            <a:xfrm>
              <a:off x="2528047" y="4356847"/>
              <a:ext cx="1801906" cy="2043953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2EF424D-ECF6-B43B-8748-9703BAA329A8}"/>
                </a:ext>
              </a:extLst>
            </p:cNvPr>
            <p:cNvSpPr/>
            <p:nvPr/>
          </p:nvSpPr>
          <p:spPr bwMode="auto">
            <a:xfrm>
              <a:off x="3756211" y="5284694"/>
              <a:ext cx="3464859" cy="1116106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FR" sz="2000" dirty="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4DCD666-047E-B1A8-AB46-2C12327C29D5}"/>
              </a:ext>
            </a:extLst>
          </p:cNvPr>
          <p:cNvSpPr/>
          <p:nvPr/>
        </p:nvSpPr>
        <p:spPr bwMode="auto">
          <a:xfrm>
            <a:off x="4329953" y="4502619"/>
            <a:ext cx="1766047" cy="6858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FE88BB-4B27-9358-C984-2A2BE20433A9}"/>
              </a:ext>
            </a:extLst>
          </p:cNvPr>
          <p:cNvSpPr/>
          <p:nvPr/>
        </p:nvSpPr>
        <p:spPr bwMode="auto">
          <a:xfrm>
            <a:off x="4939553" y="3050337"/>
            <a:ext cx="2281517" cy="9354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7D82DE-FF78-B344-D59D-F69A674EF8B7}"/>
              </a:ext>
            </a:extLst>
          </p:cNvPr>
          <p:cNvSpPr/>
          <p:nvPr/>
        </p:nvSpPr>
        <p:spPr bwMode="auto">
          <a:xfrm>
            <a:off x="6208059" y="2285890"/>
            <a:ext cx="2281517" cy="9354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D8909F-5206-C350-EF45-77F5FDDA40DF}"/>
              </a:ext>
            </a:extLst>
          </p:cNvPr>
          <p:cNvSpPr/>
          <p:nvPr/>
        </p:nvSpPr>
        <p:spPr bwMode="auto">
          <a:xfrm>
            <a:off x="3702425" y="2285890"/>
            <a:ext cx="2281517" cy="935464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FR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873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AD097B-2910-44F3-AC28-CEBF8CD886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d66e55-c941-4e39-8cb9-763ce1174e9f"/>
    <ds:schemaRef ds:uri="f2a6f4ca-5247-406e-b053-1da4431a8a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433F3D-D6EB-404B-A6A4-2834F1FD1D65}">
  <ds:schemaRefs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fed66e55-c941-4e39-8cb9-763ce1174e9f"/>
    <ds:schemaRef ds:uri="http://purl.org/dc/elements/1.1/"/>
    <ds:schemaRef ds:uri="http://purl.org/dc/dcmitype/"/>
    <ds:schemaRef ds:uri="f2a6f4ca-5247-406e-b053-1da4431a8aba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1387</Words>
  <Application>Microsoft Macintosh PowerPoint</Application>
  <PresentationFormat>Widescreen</PresentationFormat>
  <Paragraphs>298</Paragraphs>
  <Slides>29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Aptos</vt:lpstr>
      <vt:lpstr>Aptos Display</vt:lpstr>
      <vt:lpstr>Arial</vt:lpstr>
      <vt:lpstr>Consolas</vt:lpstr>
      <vt:lpstr>Menlo</vt:lpstr>
      <vt:lpstr>Monaco</vt:lpstr>
      <vt:lpstr>Segoe Sans Display Semibold</vt:lpstr>
      <vt:lpstr>Segoe Sans Text</vt:lpstr>
      <vt:lpstr>Segoe UI</vt:lpstr>
      <vt:lpstr>Segoe UI Semibold</vt:lpstr>
      <vt:lpstr>ui-monospace</vt:lpstr>
      <vt:lpstr>Wingdings</vt:lpstr>
      <vt:lpstr>Office Theme</vt:lpstr>
      <vt:lpstr>Microsoft AI Tour 16:9 Template Dark</vt:lpstr>
      <vt:lpstr>PowerPoint Presentation</vt:lpstr>
      <vt:lpstr>Building RAG apps with LangChain.js</vt:lpstr>
      <vt:lpstr>Agenda</vt:lpstr>
      <vt:lpstr>PowerPoint Presentation</vt:lpstr>
      <vt:lpstr>Why this sample? </vt:lpstr>
      <vt:lpstr>Known AI challenges</vt:lpstr>
      <vt:lpstr>Retrieval-Augmented Generation (RAG)</vt:lpstr>
      <vt:lpstr>Why RAG?</vt:lpstr>
      <vt:lpstr>Retrieval-Augmented Generation (RAG)</vt:lpstr>
      <vt:lpstr>Building the knowledgebase</vt:lpstr>
      <vt:lpstr>Building the knowledgebase</vt:lpstr>
      <vt:lpstr>Retrieval and context augmentation</vt:lpstr>
      <vt:lpstr>Retrieval and context augmentation</vt:lpstr>
      <vt:lpstr>Retrieval and context augmentation</vt:lpstr>
      <vt:lpstr>Retrieval and context augmentation</vt:lpstr>
      <vt:lpstr>LangChain.js</vt:lpstr>
      <vt:lpstr>Prompt templates</vt:lpstr>
      <vt:lpstr>Runnable and chains</vt:lpstr>
      <vt:lpstr>Components overview</vt:lpstr>
      <vt:lpstr>serverless-chat-langchainjs</vt:lpstr>
      <vt:lpstr>Architecture</vt:lpstr>
      <vt:lpstr>Technical stack</vt:lpstr>
      <vt:lpstr>Prerequisites for Azure deployment</vt:lpstr>
      <vt:lpstr>Opening the project: 3 options</vt:lpstr>
      <vt:lpstr>Deploying with the Azure Developer CLI</vt:lpstr>
      <vt:lpstr>Code walkthrough</vt:lpstr>
      <vt:lpstr>Starting the local server</vt:lpstr>
      <vt:lpstr>RAGHack: RAG-focused hackathon 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Y L</cp:lastModifiedBy>
  <cp:revision>8</cp:revision>
  <dcterms:created xsi:type="dcterms:W3CDTF">2024-08-07T00:36:26Z</dcterms:created>
  <dcterms:modified xsi:type="dcterms:W3CDTF">2024-09-04T13:27:12Z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